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7" r:id="rId3"/>
    <p:sldId id="258" r:id="rId4"/>
    <p:sldId id="262" r:id="rId5"/>
    <p:sldId id="333" r:id="rId6"/>
    <p:sldId id="259" r:id="rId7"/>
    <p:sldId id="263" r:id="rId8"/>
    <p:sldId id="264" r:id="rId9"/>
    <p:sldId id="316" r:id="rId10"/>
    <p:sldId id="315" r:id="rId11"/>
    <p:sldId id="260" r:id="rId12"/>
    <p:sldId id="261" r:id="rId13"/>
    <p:sldId id="269" r:id="rId14"/>
    <p:sldId id="267" r:id="rId15"/>
    <p:sldId id="268" r:id="rId16"/>
    <p:sldId id="337" r:id="rId17"/>
    <p:sldId id="265" r:id="rId18"/>
    <p:sldId id="336" r:id="rId19"/>
    <p:sldId id="338" r:id="rId20"/>
    <p:sldId id="272" r:id="rId21"/>
    <p:sldId id="274" r:id="rId22"/>
    <p:sldId id="271" r:id="rId23"/>
    <p:sldId id="275" r:id="rId24"/>
    <p:sldId id="276" r:id="rId25"/>
    <p:sldId id="277" r:id="rId26"/>
    <p:sldId id="334" r:id="rId27"/>
    <p:sldId id="278" r:id="rId28"/>
    <p:sldId id="335" r:id="rId29"/>
    <p:sldId id="279" r:id="rId30"/>
    <p:sldId id="280" r:id="rId31"/>
    <p:sldId id="281" r:id="rId32"/>
    <p:sldId id="331" r:id="rId33"/>
    <p:sldId id="283" r:id="rId34"/>
    <p:sldId id="321" r:id="rId35"/>
    <p:sldId id="322" r:id="rId36"/>
    <p:sldId id="323" r:id="rId37"/>
    <p:sldId id="324" r:id="rId38"/>
    <p:sldId id="326" r:id="rId39"/>
    <p:sldId id="327" r:id="rId40"/>
    <p:sldId id="328" r:id="rId41"/>
    <p:sldId id="329" r:id="rId42"/>
    <p:sldId id="330" r:id="rId43"/>
    <p:sldId id="318" r:id="rId44"/>
    <p:sldId id="319" r:id="rId45"/>
  </p:sldIdLst>
  <p:sldSz cx="9144000" cy="6858000" type="screen4x3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5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85533" autoAdjust="0"/>
  </p:normalViewPr>
  <p:slideViewPr>
    <p:cSldViewPr snapToGrid="0" showGuides="1">
      <p:cViewPr varScale="1">
        <p:scale>
          <a:sx n="92" d="100"/>
          <a:sy n="92" d="100"/>
        </p:scale>
        <p:origin x="1251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378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8" d="100"/>
          <a:sy n="68" d="100"/>
        </p:scale>
        <p:origin x="18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0068BA9-4DDB-4A94-8531-2E89A5DE5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9408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9B10111-4C48-4E92-8CF1-F5F4BAA2D7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2573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0111-4C48-4E92-8CF1-F5F4BAA2D7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548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0111-4C48-4E92-8CF1-F5F4BAA2D7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993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请大家动手绘制一下这些课程的关系，留意跟</a:t>
            </a:r>
            <a:r>
              <a:rPr lang="en-US" altLang="zh-CN" dirty="0"/>
              <a:t>Case</a:t>
            </a:r>
            <a:r>
              <a:rPr lang="en-US" altLang="zh-CN" baseline="0" dirty="0"/>
              <a:t> 2</a:t>
            </a:r>
            <a:r>
              <a:rPr lang="zh-CN" altLang="en-US" baseline="0" dirty="0"/>
              <a:t>的差异。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0111-4C48-4E92-8CF1-F5F4BAA2D7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82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0111-4C48-4E92-8CF1-F5F4BAA2D7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563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到这里开始第二节课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0111-4C48-4E92-8CF1-F5F4BAA2D7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261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0111-4C48-4E92-8CF1-F5F4BAA2D7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638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0111-4C48-4E92-8CF1-F5F4BAA2D7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23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91103"/>
            <a:ext cx="7772400" cy="739444"/>
          </a:xfrm>
        </p:spPr>
        <p:txBody>
          <a:bodyPr anchor="b"/>
          <a:lstStyle>
            <a:lvl1pPr algn="ctr">
              <a:defRPr sz="4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8965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6FD9405-CE62-418F-9683-85B6A1C55A4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076547" y="2562446"/>
            <a:ext cx="6990907" cy="0"/>
          </a:xfrm>
          <a:prstGeom prst="line">
            <a:avLst/>
          </a:prstGeom>
          <a:ln w="1270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47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029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29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176963"/>
            <a:ext cx="9144000" cy="68103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2659"/>
            <a:ext cx="8280000" cy="606041"/>
          </a:xfrm>
        </p:spPr>
        <p:txBody>
          <a:bodyPr/>
          <a:lstStyle>
            <a:lvl1pPr>
              <a:defRPr sz="2800"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976838"/>
            <a:ext cx="8280000" cy="5063602"/>
          </a:xfrm>
        </p:spPr>
        <p:txBody>
          <a:bodyPr/>
          <a:lstStyle>
            <a:lvl1pPr>
              <a:defRPr sz="2400">
                <a:latin typeface="+mn-lt"/>
                <a:ea typeface="微软雅黑" panose="020B0503020204020204" pitchFamily="34" charset="-122"/>
              </a:defRPr>
            </a:lvl1pPr>
            <a:lvl2pPr>
              <a:defRPr sz="2000">
                <a:latin typeface="+mn-lt"/>
                <a:ea typeface="微软雅黑" panose="020B0503020204020204" pitchFamily="34" charset="-122"/>
              </a:defRPr>
            </a:lvl2pPr>
            <a:lvl3pPr>
              <a:defRPr sz="1800">
                <a:latin typeface="+mn-lt"/>
                <a:ea typeface="微软雅黑" panose="020B0503020204020204" pitchFamily="34" charset="-122"/>
              </a:defRPr>
            </a:lvl3pPr>
            <a:lvl4pPr>
              <a:defRPr sz="1600">
                <a:latin typeface="+mn-lt"/>
                <a:ea typeface="微软雅黑" panose="020B0503020204020204" pitchFamily="34" charset="-122"/>
              </a:defRPr>
            </a:lvl4pPr>
            <a:lvl5pPr>
              <a:defRPr sz="1600">
                <a:latin typeface="+mn-lt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6FD9405-CE62-418F-9683-85B6A1C55A4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393405" y="818700"/>
            <a:ext cx="8282762" cy="0"/>
          </a:xfrm>
          <a:prstGeom prst="line">
            <a:avLst/>
          </a:prstGeom>
          <a:ln w="1270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28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176963"/>
            <a:ext cx="9144000" cy="68103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6FD9405-CE62-418F-9683-85B6A1C55A4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10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10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208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585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95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202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56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000" y="531637"/>
            <a:ext cx="8280000" cy="584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338338"/>
            <a:ext cx="828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Data Structure &amp; Algorithm</a:t>
            </a:r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59066-C5B0-49A4-8A01-22CA3197C1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90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uzhuo3@mail.sysu.edu.c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48573"/>
            <a:ext cx="7772400" cy="7394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3600" b="1" dirty="0"/>
              <a:t>Introduction</a:t>
            </a:r>
            <a:endParaRPr lang="zh-CN" altLang="en-US" sz="36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05" y="261301"/>
            <a:ext cx="972636" cy="906131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1143000" y="3458184"/>
            <a:ext cx="6858000" cy="12710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</a:pPr>
            <a:r>
              <a:rPr lang="zh-CN" altLang="en-US" sz="1800" b="1" dirty="0"/>
              <a:t>数据结构教学团队</a:t>
            </a:r>
            <a:endParaRPr lang="en-US" altLang="zh-CN" sz="1800" b="1" dirty="0"/>
          </a:p>
          <a:p>
            <a:pPr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</a:pPr>
            <a:r>
              <a:rPr lang="zh-CN" altLang="en-US" sz="1800" b="1" dirty="0"/>
              <a:t>中山大学计算机学院</a:t>
            </a:r>
            <a:endParaRPr lang="en-US" altLang="zh-CN" sz="1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310341" y="529700"/>
            <a:ext cx="340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Structure &amp; Algorithm</a:t>
            </a:r>
            <a:endParaRPr lang="zh-CN" altLang="en-US" b="1" dirty="0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490152"/>
            <a:ext cx="3129831" cy="349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  <a:spcBef>
                <a:spcPts val="1800"/>
              </a:spcBef>
            </a:pPr>
            <a:r>
              <a:rPr lang="en-US" altLang="zh-CN" sz="1600" b="1" dirty="0"/>
              <a:t>E-mail: </a:t>
            </a:r>
            <a:r>
              <a:rPr lang="en-US" altLang="zh-CN" sz="1600" b="1" dirty="0">
                <a:hlinkClick r:id="rId4"/>
              </a:rPr>
              <a:t>suzhuo3@mail.sysu.edu.cn</a:t>
            </a:r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602791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6: Search Engine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2" y="1065090"/>
            <a:ext cx="8555596" cy="4629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B8FEB5-5B92-2C67-1394-63146C58C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5CE06D-A80C-0388-48C1-3E1DA82D7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6966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issues for solving problem</a:t>
            </a:r>
            <a:endParaRPr lang="zh-CN" alt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22250" y="885818"/>
            <a:ext cx="869315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zh-CN" sz="2000" dirty="0">
                <a:latin typeface="Garamond" pitchFamily="18" charset="0"/>
              </a:rPr>
              <a:t>√  </a:t>
            </a:r>
            <a:r>
              <a:rPr lang="en-US" altLang="zh-CN" sz="2400" b="1" dirty="0">
                <a:latin typeface="Garamond" pitchFamily="18" charset="0"/>
              </a:rPr>
              <a:t>What is the </a:t>
            </a:r>
            <a:r>
              <a:rPr lang="en-US" altLang="zh-CN" sz="2400" b="1" dirty="0">
                <a:solidFill>
                  <a:srgbClr val="FF0000"/>
                </a:solidFill>
                <a:latin typeface="Garamond" pitchFamily="18" charset="0"/>
              </a:rPr>
              <a:t>data </a:t>
            </a:r>
            <a:r>
              <a:rPr lang="en-US" altLang="zh-CN" sz="2400" b="1" dirty="0">
                <a:latin typeface="Garamond" pitchFamily="18" charset="0"/>
              </a:rPr>
              <a:t>in the problem?</a:t>
            </a:r>
            <a:endParaRPr lang="zh-CN" altLang="en-US" sz="2400" b="1" dirty="0">
              <a:latin typeface="Garamond" pitchFamily="18" charset="0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CN" sz="1600" dirty="0"/>
              <a:t> √</a:t>
            </a:r>
            <a:r>
              <a:rPr lang="zh-CN" altLang="en-US" sz="2400" b="1" dirty="0">
                <a:latin typeface="Garamond" pitchFamily="18" charset="0"/>
              </a:rPr>
              <a:t>  </a:t>
            </a:r>
            <a:r>
              <a:rPr lang="en-US" altLang="zh-CN" sz="2400" b="1" dirty="0">
                <a:latin typeface="Garamond" pitchFamily="18" charset="0"/>
              </a:rPr>
              <a:t>How to define and describe the </a:t>
            </a:r>
            <a:r>
              <a:rPr lang="en-US" altLang="zh-CN" sz="2400" b="1" dirty="0">
                <a:solidFill>
                  <a:srgbClr val="FF0000"/>
                </a:solidFill>
                <a:latin typeface="Garamond" pitchFamily="18" charset="0"/>
              </a:rPr>
              <a:t>relationship</a:t>
            </a:r>
            <a:r>
              <a:rPr lang="en-US" altLang="zh-CN" sz="2400" b="1" dirty="0">
                <a:latin typeface="Garamond" pitchFamily="18" charset="0"/>
              </a:rPr>
              <a:t> between data?</a:t>
            </a:r>
            <a:endParaRPr lang="zh-CN" altLang="en-US" sz="2400" b="1" dirty="0">
              <a:latin typeface="Garamond" pitchFamily="18" charset="0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CN" sz="2400" b="1" dirty="0">
                <a:latin typeface="Garamond" pitchFamily="18" charset="0"/>
              </a:rPr>
              <a:t>√  How to design the </a:t>
            </a:r>
            <a:r>
              <a:rPr lang="en-US" altLang="zh-CN" sz="2400" b="1" dirty="0">
                <a:solidFill>
                  <a:srgbClr val="FF0000"/>
                </a:solidFill>
                <a:latin typeface="Garamond" pitchFamily="18" charset="0"/>
              </a:rPr>
              <a:t>algorithm </a:t>
            </a:r>
            <a:r>
              <a:rPr lang="en-US" altLang="zh-CN" sz="2400" b="1" dirty="0">
                <a:latin typeface="Garamond" pitchFamily="18" charset="0"/>
              </a:rPr>
              <a:t>for solving the problem ?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b="1" dirty="0">
                <a:latin typeface="Garamond" pitchFamily="18" charset="0"/>
              </a:rPr>
              <a:t>√ </a:t>
            </a:r>
            <a:r>
              <a:rPr lang="zh-CN" altLang="en-US" sz="2400" b="1" dirty="0">
                <a:latin typeface="Garamond" pitchFamily="18" charset="0"/>
              </a:rPr>
              <a:t> </a:t>
            </a:r>
            <a:r>
              <a:rPr lang="en-US" altLang="zh-CN" sz="2400" b="1" dirty="0">
                <a:latin typeface="Garamond" pitchFamily="18" charset="0"/>
              </a:rPr>
              <a:t>How to analysis the algorithm?</a:t>
            </a:r>
            <a:endParaRPr lang="zh-CN" altLang="en-US" sz="2400" b="1" dirty="0">
              <a:latin typeface="Garamond" pitchFamily="18" charset="0"/>
            </a:endParaRPr>
          </a:p>
        </p:txBody>
      </p:sp>
      <p:sp>
        <p:nvSpPr>
          <p:cNvPr id="7" name="WordArt 6"/>
          <p:cNvSpPr>
            <a:spLocks noChangeArrowheads="1" noChangeShapeType="1" noTextEdit="1"/>
          </p:cNvSpPr>
          <p:nvPr/>
        </p:nvSpPr>
        <p:spPr bwMode="auto">
          <a:xfrm>
            <a:off x="7235825" y="3845169"/>
            <a:ext cx="1152525" cy="1916112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71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b="1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/>
                <a:ea typeface="宋体"/>
              </a:rPr>
              <a:t>？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F968B6-94B3-8208-112D-650E9685F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82F518-8524-08F3-9BB6-ABF640C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8386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issues for solving problem</a:t>
            </a:r>
            <a:endParaRPr lang="zh-CN" alt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91886" y="1167496"/>
            <a:ext cx="7072313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35000"/>
              </a:lnSpc>
              <a:spcBef>
                <a:spcPct val="20000"/>
              </a:spcBef>
              <a:defRPr/>
            </a:pPr>
            <a:r>
              <a:rPr lang="en-US" altLang="zh-CN" sz="2800" dirty="0">
                <a:latin typeface="+mn-lt"/>
                <a:ea typeface="+mn-ea"/>
              </a:rPr>
              <a:t>Characteristic of computer application:</a:t>
            </a:r>
            <a:endParaRPr lang="zh-CN" altLang="en-US" sz="2800" dirty="0">
              <a:latin typeface="+mn-lt"/>
              <a:ea typeface="+mn-ea"/>
            </a:endParaRPr>
          </a:p>
          <a:p>
            <a:pPr marL="342900" indent="-342900">
              <a:lnSpc>
                <a:spcPct val="135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CN" sz="2800" dirty="0">
                <a:latin typeface="+mn-lt"/>
                <a:ea typeface="+mn-ea"/>
              </a:rPr>
              <a:t>Data with complex 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relationship</a:t>
            </a:r>
          </a:p>
          <a:p>
            <a:pPr marL="342900" indent="-342900">
              <a:lnSpc>
                <a:spcPct val="135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CN" sz="2800" dirty="0">
                <a:solidFill>
                  <a:srgbClr val="FF0000"/>
                </a:solidFill>
                <a:latin typeface="+mn-lt"/>
                <a:ea typeface="+mn-ea"/>
              </a:rPr>
              <a:t>Numerical</a:t>
            </a:r>
            <a:r>
              <a:rPr lang="en-US" altLang="zh-CN" sz="2800" dirty="0">
                <a:latin typeface="+mn-lt"/>
                <a:ea typeface="+mn-ea"/>
              </a:rPr>
              <a:t> and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+mn-ea"/>
              </a:rPr>
              <a:t>Non-numerical</a:t>
            </a:r>
            <a:r>
              <a:rPr lang="en-US" altLang="zh-CN" sz="2800" dirty="0">
                <a:latin typeface="+mn-lt"/>
                <a:ea typeface="+mn-ea"/>
              </a:rPr>
              <a:t> 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788003"/>
              </p:ext>
            </p:extLst>
          </p:nvPr>
        </p:nvGraphicFramePr>
        <p:xfrm>
          <a:off x="5649686" y="1748507"/>
          <a:ext cx="2901496" cy="4130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3848100" imgH="5478463" progId="MS_ClipArt_Gallery.2">
                  <p:embed/>
                </p:oleObj>
              </mc:Choice>
              <mc:Fallback>
                <p:oleObj name="Clip" r:id="rId2" imgW="3848100" imgH="5478463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9686" y="1748507"/>
                        <a:ext cx="2901496" cy="41306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61074DB-4910-DF11-EF60-35E5FF88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442B88-7459-B233-658F-FE9F09ABC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4287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Definitions/Terms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2751" y="976838"/>
            <a:ext cx="8378499" cy="50636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Structure: an intuitional comprehension is a type of relationship.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数据结构：是相互之间存在一种或多种特定关系的数据元素的集合。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In computer science, a data structure is a particular way of organizing data in a computer so that it can be used efficiently.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7CE98D-5B68-D8C7-7E1B-B350EFC2F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471BBB-F9DD-9DDC-4FC0-BC1F4F769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566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Definitions/Terms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数据结构课程是一门研究非数值计算的程序设计问题中的操作</a:t>
            </a:r>
            <a:r>
              <a:rPr lang="zh-CN" altLang="en-US" dirty="0">
                <a:solidFill>
                  <a:srgbClr val="FF0000"/>
                </a:solidFill>
              </a:rPr>
              <a:t>对象</a:t>
            </a:r>
            <a:r>
              <a:rPr lang="zh-CN" altLang="en-US" dirty="0"/>
              <a:t>，以及它们之间的</a:t>
            </a:r>
            <a:r>
              <a:rPr lang="zh-CN" altLang="en-US" dirty="0">
                <a:solidFill>
                  <a:srgbClr val="FF0000"/>
                </a:solidFill>
              </a:rPr>
              <a:t>关系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操作</a:t>
            </a:r>
            <a:r>
              <a:rPr lang="zh-CN" altLang="en-US" dirty="0"/>
              <a:t>等相关问题的学科。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数据 </a:t>
            </a:r>
            <a:r>
              <a:rPr lang="en-US" altLang="zh-CN" dirty="0"/>
              <a:t>(Data)</a:t>
            </a:r>
            <a:r>
              <a:rPr lang="zh-CN" altLang="en-US" dirty="0"/>
              <a:t>：是描述客观事物的符号，是计算机中可以操作的对象，是能被计算机识别，并</a:t>
            </a:r>
            <a:r>
              <a:rPr lang="zh-CN" altLang="en-US" dirty="0">
                <a:solidFill>
                  <a:srgbClr val="FF0000"/>
                </a:solidFill>
              </a:rPr>
              <a:t>输入</a:t>
            </a:r>
            <a:r>
              <a:rPr lang="zh-CN" altLang="en-US" dirty="0"/>
              <a:t>给计算机</a:t>
            </a:r>
            <a:r>
              <a:rPr lang="zh-CN" altLang="en-US" dirty="0">
                <a:solidFill>
                  <a:srgbClr val="FF0000"/>
                </a:solidFill>
              </a:rPr>
              <a:t>处理</a:t>
            </a:r>
            <a:r>
              <a:rPr lang="zh-CN" altLang="en-US" dirty="0"/>
              <a:t>的符号集合。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网页、</a:t>
            </a:r>
            <a:r>
              <a:rPr lang="en-US" altLang="zh-CN" dirty="0"/>
              <a:t>MP3</a:t>
            </a:r>
            <a:r>
              <a:rPr lang="zh-CN" altLang="en-US" dirty="0"/>
              <a:t>、视频、图片等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185" y="4379495"/>
            <a:ext cx="2902763" cy="1511724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F0466D-30F6-B6CB-DF78-D2BDF33B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F3D0A07-C2DE-273D-4FD4-7491D82F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130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Definitions/Terms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数据元素（</a:t>
            </a:r>
            <a:r>
              <a:rPr lang="en-US" altLang="zh-CN" b="1" dirty="0"/>
              <a:t>Data Elements</a:t>
            </a:r>
            <a:r>
              <a:rPr lang="zh-CN" altLang="en-US" b="1" dirty="0"/>
              <a:t>）</a:t>
            </a:r>
            <a:r>
              <a:rPr lang="zh-CN" altLang="en-US" dirty="0"/>
              <a:t>：是组成数据的、有一定意义的基本单位，在计算机中通常作为整体进行处理。也被称作是</a:t>
            </a:r>
            <a:r>
              <a:rPr lang="zh-CN" altLang="en-US" dirty="0">
                <a:solidFill>
                  <a:srgbClr val="FF0000"/>
                </a:solidFill>
              </a:rPr>
              <a:t>记录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人，牛，羊，马等</a:t>
            </a:r>
            <a:r>
              <a:rPr lang="en-US" altLang="zh-CN" dirty="0"/>
              <a:t>…</a:t>
            </a:r>
          </a:p>
          <a:p>
            <a:pPr>
              <a:lnSpc>
                <a:spcPct val="150000"/>
              </a:lnSpc>
            </a:pPr>
            <a:endParaRPr lang="en-US" altLang="zh-CN" sz="800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数据项（</a:t>
            </a:r>
            <a:r>
              <a:rPr lang="en-US" altLang="zh-CN" b="1" dirty="0"/>
              <a:t>Data Item</a:t>
            </a:r>
            <a:r>
              <a:rPr lang="zh-CN" altLang="en-US" b="1" dirty="0"/>
              <a:t>）</a:t>
            </a:r>
            <a:r>
              <a:rPr lang="zh-CN" altLang="en-US" dirty="0"/>
              <a:t>：一个数据元素可以由若干个数据项组成。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人可以有眼、耳、口、鼻、手、脚等数据项，数据项是数据不可分割的最小单位。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数据对象（</a:t>
            </a:r>
            <a:r>
              <a:rPr lang="en-US" altLang="zh-CN" b="1" dirty="0"/>
              <a:t>Data Object</a:t>
            </a:r>
            <a:r>
              <a:rPr lang="zh-CN" altLang="en-US" b="1" dirty="0"/>
              <a:t>）</a:t>
            </a:r>
            <a:r>
              <a:rPr lang="zh-CN" altLang="en-US" dirty="0"/>
              <a:t>：是</a:t>
            </a:r>
            <a:r>
              <a:rPr lang="zh-CN" altLang="en-US" dirty="0">
                <a:solidFill>
                  <a:srgbClr val="FF0000"/>
                </a:solidFill>
              </a:rPr>
              <a:t>性质相同</a:t>
            </a:r>
            <a:r>
              <a:rPr lang="zh-CN" altLang="en-US" dirty="0"/>
              <a:t>的数据元素的集合，是数据的子集。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性质相同的例子，人都有姓名、生日和性别等相同的数据项。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68332E-F68F-6C59-C03B-F34578D1C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2FCE1A-110E-7DD9-7D57-B338AAFC3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7519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Definitions/Terms</a:t>
            </a:r>
            <a:r>
              <a:rPr lang="zh-CN" altLang="en-US" dirty="0"/>
              <a:t>：数据结构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2751" y="976838"/>
            <a:ext cx="8378499" cy="50636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Structure: an intuitional comprehension is a type of relationship.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数据结构：是相互之间存在一种或多种特定关系的数据元素的集合。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In computer science, a data structure is a particular way of organizing data in a computer so that it can be used efficiently.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7CE98D-5B68-D8C7-7E1B-B350EFC2F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471BBB-F9DD-9DDC-4FC0-BC1F4F769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7271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Finding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19892" y="832860"/>
            <a:ext cx="8185265" cy="288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/>
              <a:t>An important concept is that, in many problems, </a:t>
            </a: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i="1" u="sng" dirty="0">
                <a:solidFill>
                  <a:srgbClr val="FF0000"/>
                </a:solidFill>
              </a:rPr>
              <a:t>writing a working program is not good enough.</a:t>
            </a:r>
            <a:r>
              <a:rPr lang="en-US" altLang="zh-CN" sz="2000" dirty="0"/>
              <a:t> 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/>
              <a:t>If the program is to be run on a large data set, then the running time becomes an issue. 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/>
              <a:t>Through this course, we will study how to </a:t>
            </a:r>
            <a:r>
              <a:rPr lang="en-US" altLang="zh-CN" sz="2000" dirty="0">
                <a:solidFill>
                  <a:srgbClr val="0000FF"/>
                </a:solidFill>
              </a:rPr>
              <a:t>estimate the running time</a:t>
            </a:r>
            <a:r>
              <a:rPr lang="en-US" altLang="zh-CN" sz="2000" dirty="0"/>
              <a:t> of a program for large input and, more importantly, how to </a:t>
            </a:r>
            <a:r>
              <a:rPr lang="en-US" altLang="zh-CN" sz="2000" dirty="0">
                <a:solidFill>
                  <a:srgbClr val="0000FF"/>
                </a:solidFill>
              </a:rPr>
              <a:t>compare the running time of two programs without actually coding them</a:t>
            </a:r>
            <a:r>
              <a:rPr lang="en-US" altLang="zh-CN" sz="2000" dirty="0"/>
              <a:t>. 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905" y="3817513"/>
            <a:ext cx="3806190" cy="211455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544DE9-91E3-6572-F5F3-DBF566F9E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1BCE9C-D74B-3277-2294-EF33EF3E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8788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1EA45-1C3D-8AF0-4140-C17A7B7A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算法的概念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A29313-A500-D0C1-0D61-B251918E9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五大特性</a:t>
            </a:r>
            <a:endParaRPr lang="en-US" altLang="zh-CN" dirty="0"/>
          </a:p>
          <a:p>
            <a:pPr lvl="1"/>
            <a:r>
              <a:rPr lang="zh-CN" altLang="en-US" dirty="0"/>
              <a:t>有穷性</a:t>
            </a:r>
            <a:endParaRPr lang="en-US" altLang="zh-CN" dirty="0"/>
          </a:p>
          <a:p>
            <a:pPr lvl="1"/>
            <a:r>
              <a:rPr lang="zh-CN" altLang="en-US" dirty="0"/>
              <a:t>确定性</a:t>
            </a:r>
            <a:endParaRPr lang="en-US" altLang="zh-CN" dirty="0"/>
          </a:p>
          <a:p>
            <a:pPr lvl="1"/>
            <a:r>
              <a:rPr lang="zh-CN" altLang="en-US" dirty="0"/>
              <a:t>可行性</a:t>
            </a:r>
            <a:endParaRPr lang="en-US" altLang="zh-CN" dirty="0"/>
          </a:p>
          <a:p>
            <a:pPr lvl="1"/>
            <a:r>
              <a:rPr lang="zh-CN" altLang="en-US" dirty="0"/>
              <a:t>输入</a:t>
            </a:r>
            <a:endParaRPr lang="en-US" altLang="zh-CN" dirty="0"/>
          </a:p>
          <a:p>
            <a:pPr lvl="1"/>
            <a:r>
              <a:rPr lang="zh-CN" altLang="en-US" dirty="0"/>
              <a:t>输出</a:t>
            </a:r>
            <a:endParaRPr lang="en-US" altLang="zh-CN" dirty="0"/>
          </a:p>
          <a:p>
            <a:r>
              <a:rPr lang="zh-CN" altLang="en-US" dirty="0"/>
              <a:t>四大目标</a:t>
            </a:r>
            <a:endParaRPr lang="en-US" altLang="zh-CN" dirty="0"/>
          </a:p>
          <a:p>
            <a:pPr lvl="1"/>
            <a:r>
              <a:rPr lang="zh-CN" altLang="en-US" dirty="0"/>
              <a:t>正确性</a:t>
            </a:r>
            <a:endParaRPr lang="en-US" altLang="zh-CN" dirty="0"/>
          </a:p>
          <a:p>
            <a:pPr lvl="1"/>
            <a:r>
              <a:rPr lang="zh-CN" altLang="en-US" dirty="0"/>
              <a:t>可读性</a:t>
            </a:r>
            <a:endParaRPr lang="en-US" altLang="zh-CN" dirty="0"/>
          </a:p>
          <a:p>
            <a:pPr lvl="1"/>
            <a:r>
              <a:rPr lang="zh-CN" altLang="en-US" dirty="0"/>
              <a:t>健壮性</a:t>
            </a:r>
            <a:endParaRPr lang="en-US" altLang="zh-CN" dirty="0"/>
          </a:p>
          <a:p>
            <a:pPr lvl="1"/>
            <a:r>
              <a:rPr lang="zh-CN" altLang="en-US" dirty="0"/>
              <a:t>高时空效率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982359-5601-0D1A-1F21-2DD37660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B0BFEC-27FF-FCAA-2148-190A560C6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5967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1C46D88-96A0-49C6-1629-79784D737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9113" y="2862841"/>
            <a:ext cx="4546237" cy="30720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Logical Structure vs Physical Structure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1094014"/>
            <a:ext cx="8280000" cy="4946426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The Data Structure can be classified into two types.</a:t>
            </a:r>
          </a:p>
          <a:p>
            <a:endParaRPr lang="en-US" altLang="zh-CN" sz="2800" dirty="0"/>
          </a:p>
          <a:p>
            <a:r>
              <a:rPr lang="en-US" altLang="zh-CN" sz="2800" dirty="0"/>
              <a:t>Logical Structure (</a:t>
            </a:r>
            <a:r>
              <a:rPr lang="zh-CN" altLang="en-US" sz="2800" dirty="0"/>
              <a:t>逻辑结构</a:t>
            </a:r>
            <a:r>
              <a:rPr lang="en-US" altLang="zh-CN" sz="2800" dirty="0"/>
              <a:t>) </a:t>
            </a:r>
          </a:p>
          <a:p>
            <a:endParaRPr lang="en-US" altLang="zh-CN" sz="2800" dirty="0"/>
          </a:p>
          <a:p>
            <a:r>
              <a:rPr lang="en-US" altLang="zh-CN" sz="2800" dirty="0"/>
              <a:t>Physical Structure (</a:t>
            </a:r>
            <a:r>
              <a:rPr lang="zh-CN" altLang="en-US" sz="2800" dirty="0"/>
              <a:t>存储结构</a:t>
            </a:r>
            <a:r>
              <a:rPr lang="en-US" altLang="zh-CN" sz="2800" dirty="0"/>
              <a:t>) </a:t>
            </a:r>
            <a:endParaRPr lang="zh-CN" altLang="en-US" sz="28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79D32E-37A2-8E9A-BED6-B0FD1B87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3E88C3B-0B2A-69AA-D4E4-D5A2523A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1989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Before Study </a:t>
            </a:r>
            <a:r>
              <a:rPr lang="en-US" altLang="zh-CN" b="1" dirty="0"/>
              <a:t>Data Structure</a:t>
            </a:r>
            <a:r>
              <a:rPr lang="en-US" altLang="zh-CN" dirty="0"/>
              <a:t>? </a:t>
            </a:r>
            <a:endParaRPr lang="zh-CN" altLang="en-US" dirty="0"/>
          </a:p>
        </p:txBody>
      </p:sp>
      <p:pic>
        <p:nvPicPr>
          <p:cNvPr id="6" name="Picture 8" descr="j023301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8942" y="1354818"/>
            <a:ext cx="3549650" cy="3603625"/>
          </a:xfrm>
          <a:noFill/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4558167" y="1283381"/>
            <a:ext cx="4186237" cy="415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Garamond" pitchFamily="18" charset="0"/>
                <a:ea typeface="黑体" pitchFamily="49" charset="-122"/>
              </a:rPr>
              <a:t>Pre-courses: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Garamond" pitchFamily="18" charset="0"/>
                <a:ea typeface="黑体" pitchFamily="49" charset="-122"/>
              </a:rPr>
              <a:t>Introduction of Computer</a:t>
            </a:r>
            <a:endParaRPr lang="zh-CN" altLang="en-US" sz="2800" b="1" dirty="0">
              <a:latin typeface="Garamond" pitchFamily="18" charset="0"/>
              <a:ea typeface="黑体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Garamond" pitchFamily="18" charset="0"/>
                <a:ea typeface="黑体" pitchFamily="49" charset="-122"/>
              </a:rPr>
              <a:t>Programming Language</a:t>
            </a:r>
            <a:endParaRPr lang="zh-CN" altLang="en-US" sz="2800" b="1" dirty="0">
              <a:latin typeface="Garamond" pitchFamily="18" charset="0"/>
              <a:ea typeface="黑体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Garamond" pitchFamily="18" charset="0"/>
                <a:ea typeface="黑体" pitchFamily="49" charset="-122"/>
              </a:rPr>
              <a:t>Mathematical Course</a:t>
            </a:r>
            <a:endParaRPr lang="zh-CN" altLang="en-US" sz="2800" b="1" dirty="0">
              <a:latin typeface="Garamond" pitchFamily="18" charset="0"/>
              <a:ea typeface="黑体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Garamond" pitchFamily="18" charset="0"/>
                <a:ea typeface="黑体" pitchFamily="49" charset="-122"/>
              </a:rPr>
              <a:t>Principle of Computer</a:t>
            </a:r>
            <a:endParaRPr lang="zh-CN" altLang="en-US" sz="2800" b="1" dirty="0">
              <a:latin typeface="Garamond" pitchFamily="18" charset="0"/>
              <a:ea typeface="黑体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ea typeface="黑体" pitchFamily="49" charset="-122"/>
              </a:rPr>
              <a:t>……</a:t>
            </a:r>
            <a:endParaRPr lang="en-US" altLang="zh-CN" sz="2800" b="1" dirty="0">
              <a:latin typeface="Garamond" pitchFamily="18" charset="0"/>
              <a:ea typeface="黑体" pitchFamily="49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B56EC0-84A7-4030-9965-3E109D5BE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FAE72A-794B-DB2A-0120-9CA00C3C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3258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Logical Structure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逻辑结构：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反映了我们对数据含义的解释，它可以用一组数据以及这些数据之间的</a:t>
                </a:r>
                <a:r>
                  <a:rPr lang="zh-CN" altLang="en-US" dirty="0">
                    <a:solidFill>
                      <a:srgbClr val="0000FF"/>
                    </a:solidFill>
                  </a:rPr>
                  <a:t>关系表示</a:t>
                </a:r>
                <a:r>
                  <a:rPr lang="zh-CN" altLang="en-US" dirty="0"/>
                  <a:t>。数据的逻辑关系是从具体问题抽象出来的数据模型，与数据元素本身的形式、内容无关，与数据的存储方式也无关。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sz="16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是数据集合，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/>
                  <a:t>是定义在集合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上的一组上的二元关系集合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，用它描述结点数据之间的逻辑关系。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主要关注的逻辑结构一共有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4</a:t>
                </a:r>
                <a:r>
                  <a:rPr lang="zh-CN" altLang="en-US" dirty="0"/>
                  <a:t>种。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1" r="-3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2A5258-9B06-206F-BF51-6C3363B0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FBA275-4985-1102-5A23-8699B282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1174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Types of logical structure</a:t>
            </a:r>
            <a:endParaRPr lang="zh-CN" alt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3931" y="1252525"/>
            <a:ext cx="5072375" cy="1082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</a:rPr>
              <a:t>⑴ </a:t>
            </a:r>
            <a:r>
              <a:rPr lang="en-US" altLang="zh-CN" sz="2000" dirty="0">
                <a:latin typeface="微软雅黑" panose="020B0503020204020204" pitchFamily="34" charset="-122"/>
              </a:rPr>
              <a:t>Set (</a:t>
            </a:r>
            <a:r>
              <a:rPr lang="zh-CN" altLang="en-US" sz="2000" dirty="0">
                <a:latin typeface="微软雅黑" panose="020B0503020204020204" pitchFamily="34" charset="-122"/>
              </a:rPr>
              <a:t>集合</a:t>
            </a:r>
            <a:r>
              <a:rPr lang="en-US" altLang="zh-CN" sz="2000" dirty="0">
                <a:latin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</a:rPr>
              <a:t>：数据元素之间就是</a:t>
            </a:r>
            <a:endParaRPr lang="en-US" altLang="zh-CN" sz="2000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</a:rPr>
              <a:t>  </a:t>
            </a:r>
            <a:r>
              <a:rPr lang="zh-CN" altLang="en-US" sz="2000" dirty="0">
                <a:latin typeface="微软雅黑" panose="020B0503020204020204" pitchFamily="34" charset="-122"/>
              </a:rPr>
              <a:t>“属于同一个集合”。</a:t>
            </a:r>
          </a:p>
        </p:txBody>
      </p:sp>
      <p:grpSp>
        <p:nvGrpSpPr>
          <p:cNvPr id="7" name="Group 62"/>
          <p:cNvGrpSpPr>
            <a:grpSpLocks/>
          </p:cNvGrpSpPr>
          <p:nvPr/>
        </p:nvGrpSpPr>
        <p:grpSpPr bwMode="auto">
          <a:xfrm>
            <a:off x="4763948" y="1173629"/>
            <a:ext cx="2061706" cy="1149894"/>
            <a:chOff x="3475" y="1224"/>
            <a:chExt cx="1956" cy="1316"/>
          </a:xfrm>
        </p:grpSpPr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3475" y="1224"/>
              <a:ext cx="1956" cy="1316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4062" y="1600"/>
              <a:ext cx="91" cy="91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4616" y="1528"/>
              <a:ext cx="91" cy="91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3931" y="2164"/>
              <a:ext cx="91" cy="91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4616" y="2164"/>
              <a:ext cx="91" cy="91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4333" y="1940"/>
              <a:ext cx="91" cy="91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4975" y="1976"/>
              <a:ext cx="91" cy="91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" name="Rectangle 4"/>
          <p:cNvSpPr txBox="1">
            <a:spLocks noChangeArrowheads="1"/>
          </p:cNvSpPr>
          <p:nvPr/>
        </p:nvSpPr>
        <p:spPr bwMode="auto">
          <a:xfrm>
            <a:off x="393931" y="2409526"/>
            <a:ext cx="4858287" cy="107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⑵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List (</a:t>
            </a:r>
            <a:r>
              <a:rPr lang="zh-CN" altLang="en-US" sz="2000" dirty="0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线性结构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：数据元素之间存在着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一对一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的线性关系。</a:t>
            </a:r>
          </a:p>
        </p:txBody>
      </p:sp>
      <p:grpSp>
        <p:nvGrpSpPr>
          <p:cNvPr id="16" name="Group 62"/>
          <p:cNvGrpSpPr>
            <a:grpSpLocks/>
          </p:cNvGrpSpPr>
          <p:nvPr/>
        </p:nvGrpSpPr>
        <p:grpSpPr bwMode="auto">
          <a:xfrm>
            <a:off x="5545904" y="2806464"/>
            <a:ext cx="3314700" cy="144462"/>
            <a:chOff x="3493" y="2358"/>
            <a:chExt cx="2088" cy="91"/>
          </a:xfrm>
        </p:grpSpPr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3493" y="2358"/>
              <a:ext cx="91" cy="91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4534" y="2358"/>
              <a:ext cx="91" cy="91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5022" y="2358"/>
              <a:ext cx="91" cy="91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auto">
            <a:xfrm>
              <a:off x="4010" y="2358"/>
              <a:ext cx="91" cy="91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5490" y="2358"/>
              <a:ext cx="91" cy="91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3583" y="2411"/>
              <a:ext cx="427" cy="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4107" y="2411"/>
              <a:ext cx="427" cy="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4632" y="2411"/>
              <a:ext cx="387" cy="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>
              <a:off x="5107" y="2411"/>
              <a:ext cx="387" cy="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" name="Rectangle 4"/>
          <p:cNvSpPr txBox="1">
            <a:spLocks noChangeArrowheads="1"/>
          </p:cNvSpPr>
          <p:nvPr/>
        </p:nvSpPr>
        <p:spPr bwMode="auto">
          <a:xfrm>
            <a:off x="393931" y="3729198"/>
            <a:ext cx="5086350" cy="85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⑶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Tree (</a:t>
            </a:r>
            <a:r>
              <a:rPr lang="zh-CN" altLang="en-US" sz="2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树结构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：数据元素之间存在</a:t>
            </a:r>
          </a:p>
          <a:p>
            <a:pPr>
              <a:spcBef>
                <a:spcPct val="20000"/>
              </a:spcBef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着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一对多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的层次关系。</a:t>
            </a:r>
          </a:p>
        </p:txBody>
      </p:sp>
      <p:grpSp>
        <p:nvGrpSpPr>
          <p:cNvPr id="27" name="Group 64"/>
          <p:cNvGrpSpPr>
            <a:grpSpLocks/>
          </p:cNvGrpSpPr>
          <p:nvPr/>
        </p:nvGrpSpPr>
        <p:grpSpPr bwMode="auto">
          <a:xfrm>
            <a:off x="4763006" y="3349673"/>
            <a:ext cx="1688034" cy="1244247"/>
            <a:chOff x="3552" y="2160"/>
            <a:chExt cx="1740" cy="1162"/>
          </a:xfrm>
        </p:grpSpPr>
        <p:sp>
          <p:nvSpPr>
            <p:cNvPr id="28" name="Oval 24"/>
            <p:cNvSpPr>
              <a:spLocks noChangeArrowheads="1"/>
            </p:cNvSpPr>
            <p:nvPr/>
          </p:nvSpPr>
          <p:spPr bwMode="auto">
            <a:xfrm>
              <a:off x="4501" y="2160"/>
              <a:ext cx="91" cy="91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Oval 25"/>
            <p:cNvSpPr>
              <a:spLocks noChangeArrowheads="1"/>
            </p:cNvSpPr>
            <p:nvPr/>
          </p:nvSpPr>
          <p:spPr bwMode="auto">
            <a:xfrm>
              <a:off x="3752" y="2580"/>
              <a:ext cx="91" cy="91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Oval 26"/>
            <p:cNvSpPr>
              <a:spLocks noChangeArrowheads="1"/>
            </p:cNvSpPr>
            <p:nvPr/>
          </p:nvSpPr>
          <p:spPr bwMode="auto">
            <a:xfrm>
              <a:off x="4734" y="2580"/>
              <a:ext cx="91" cy="91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Oval 27"/>
            <p:cNvSpPr>
              <a:spLocks noChangeArrowheads="1"/>
            </p:cNvSpPr>
            <p:nvPr/>
          </p:nvSpPr>
          <p:spPr bwMode="auto">
            <a:xfrm>
              <a:off x="4268" y="2580"/>
              <a:ext cx="91" cy="91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Oval 28"/>
            <p:cNvSpPr>
              <a:spLocks noChangeArrowheads="1"/>
            </p:cNvSpPr>
            <p:nvPr/>
          </p:nvSpPr>
          <p:spPr bwMode="auto">
            <a:xfrm>
              <a:off x="3552" y="3202"/>
              <a:ext cx="91" cy="91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Oval 29"/>
            <p:cNvSpPr>
              <a:spLocks noChangeArrowheads="1"/>
            </p:cNvSpPr>
            <p:nvPr/>
          </p:nvSpPr>
          <p:spPr bwMode="auto">
            <a:xfrm>
              <a:off x="5201" y="2570"/>
              <a:ext cx="91" cy="91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Oval 30"/>
            <p:cNvSpPr>
              <a:spLocks noChangeArrowheads="1"/>
            </p:cNvSpPr>
            <p:nvPr/>
          </p:nvSpPr>
          <p:spPr bwMode="auto">
            <a:xfrm>
              <a:off x="3937" y="3202"/>
              <a:ext cx="91" cy="91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Oval 31"/>
            <p:cNvSpPr>
              <a:spLocks noChangeArrowheads="1"/>
            </p:cNvSpPr>
            <p:nvPr/>
          </p:nvSpPr>
          <p:spPr bwMode="auto">
            <a:xfrm>
              <a:off x="4337" y="3227"/>
              <a:ext cx="91" cy="91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4739" y="3231"/>
              <a:ext cx="91" cy="91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Oval 33"/>
            <p:cNvSpPr>
              <a:spLocks noChangeArrowheads="1"/>
            </p:cNvSpPr>
            <p:nvPr/>
          </p:nvSpPr>
          <p:spPr bwMode="auto">
            <a:xfrm>
              <a:off x="5090" y="3231"/>
              <a:ext cx="91" cy="91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34"/>
            <p:cNvSpPr>
              <a:spLocks noChangeShapeType="1"/>
            </p:cNvSpPr>
            <p:nvPr/>
          </p:nvSpPr>
          <p:spPr bwMode="auto">
            <a:xfrm flipH="1">
              <a:off x="3840" y="2217"/>
              <a:ext cx="656" cy="37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4326" y="2245"/>
              <a:ext cx="198" cy="340"/>
            </a:xfrm>
            <a:custGeom>
              <a:avLst/>
              <a:gdLst>
                <a:gd name="T0" fmla="*/ 394 w 186"/>
                <a:gd name="T1" fmla="*/ 0 h 271"/>
                <a:gd name="T2" fmla="*/ 0 w 186"/>
                <a:gd name="T3" fmla="*/ 4125 h 271"/>
                <a:gd name="T4" fmla="*/ 0 60000 65536"/>
                <a:gd name="T5" fmla="*/ 0 60000 65536"/>
                <a:gd name="T6" fmla="*/ 0 w 186"/>
                <a:gd name="T7" fmla="*/ 0 h 271"/>
                <a:gd name="T8" fmla="*/ 186 w 186"/>
                <a:gd name="T9" fmla="*/ 271 h 27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6" h="271">
                  <a:moveTo>
                    <a:pt x="186" y="0"/>
                  </a:moveTo>
                  <a:lnTo>
                    <a:pt x="0" y="271"/>
                  </a:lnTo>
                </a:path>
              </a:pathLst>
            </a:custGeom>
            <a:solidFill>
              <a:schemeClr val="accent2"/>
            </a:solidFill>
            <a:ln w="28575">
              <a:solidFill>
                <a:srgbClr val="0033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36"/>
            <p:cNvSpPr>
              <a:spLocks noChangeShapeType="1"/>
            </p:cNvSpPr>
            <p:nvPr/>
          </p:nvSpPr>
          <p:spPr bwMode="auto">
            <a:xfrm>
              <a:off x="4565" y="2241"/>
              <a:ext cx="186" cy="34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>
              <a:off x="4588" y="2213"/>
              <a:ext cx="645" cy="372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 flipH="1">
              <a:off x="3589" y="2665"/>
              <a:ext cx="190" cy="54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H="1">
              <a:off x="4411" y="2656"/>
              <a:ext cx="344" cy="581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40"/>
            <p:cNvSpPr>
              <a:spLocks noChangeShapeType="1"/>
            </p:cNvSpPr>
            <p:nvPr/>
          </p:nvSpPr>
          <p:spPr bwMode="auto">
            <a:xfrm flipH="1">
              <a:off x="4779" y="2674"/>
              <a:ext cx="5" cy="563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41"/>
            <p:cNvSpPr>
              <a:spLocks noChangeShapeType="1"/>
            </p:cNvSpPr>
            <p:nvPr/>
          </p:nvSpPr>
          <p:spPr bwMode="auto">
            <a:xfrm>
              <a:off x="4806" y="2657"/>
              <a:ext cx="314" cy="580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42"/>
            <p:cNvSpPr>
              <a:spLocks noChangeShapeType="1"/>
            </p:cNvSpPr>
            <p:nvPr/>
          </p:nvSpPr>
          <p:spPr bwMode="auto">
            <a:xfrm>
              <a:off x="3825" y="2665"/>
              <a:ext cx="161" cy="544"/>
            </a:xfrm>
            <a:prstGeom prst="line">
              <a:avLst/>
            </a:prstGeom>
            <a:noFill/>
            <a:ln w="28575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" name="Rectangle 4"/>
          <p:cNvSpPr txBox="1">
            <a:spLocks noChangeArrowheads="1"/>
          </p:cNvSpPr>
          <p:nvPr/>
        </p:nvSpPr>
        <p:spPr bwMode="auto">
          <a:xfrm>
            <a:off x="393931" y="5000100"/>
            <a:ext cx="4986434" cy="107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⑷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 (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图结构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：数据元素之间存在着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多对多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的任意关系。</a:t>
            </a:r>
          </a:p>
        </p:txBody>
      </p:sp>
      <p:grpSp>
        <p:nvGrpSpPr>
          <p:cNvPr id="48" name="Group 62"/>
          <p:cNvGrpSpPr>
            <a:grpSpLocks/>
          </p:cNvGrpSpPr>
          <p:nvPr/>
        </p:nvGrpSpPr>
        <p:grpSpPr bwMode="auto">
          <a:xfrm>
            <a:off x="5778198" y="4728045"/>
            <a:ext cx="1946015" cy="1215228"/>
            <a:chOff x="3614" y="2884"/>
            <a:chExt cx="1688" cy="1056"/>
          </a:xfrm>
        </p:grpSpPr>
        <p:sp>
          <p:nvSpPr>
            <p:cNvPr id="49" name="Oval 44"/>
            <p:cNvSpPr>
              <a:spLocks noChangeArrowheads="1"/>
            </p:cNvSpPr>
            <p:nvPr/>
          </p:nvSpPr>
          <p:spPr bwMode="auto">
            <a:xfrm>
              <a:off x="4361" y="2884"/>
              <a:ext cx="91" cy="91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Oval 45"/>
            <p:cNvSpPr>
              <a:spLocks noChangeArrowheads="1"/>
            </p:cNvSpPr>
            <p:nvPr/>
          </p:nvSpPr>
          <p:spPr bwMode="auto">
            <a:xfrm>
              <a:off x="3614" y="3255"/>
              <a:ext cx="91" cy="91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Oval 47"/>
            <p:cNvSpPr>
              <a:spLocks noChangeArrowheads="1"/>
            </p:cNvSpPr>
            <p:nvPr/>
          </p:nvSpPr>
          <p:spPr bwMode="auto">
            <a:xfrm>
              <a:off x="3615" y="3849"/>
              <a:ext cx="91" cy="91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48"/>
            <p:cNvSpPr>
              <a:spLocks noChangeArrowheads="1"/>
            </p:cNvSpPr>
            <p:nvPr/>
          </p:nvSpPr>
          <p:spPr bwMode="auto">
            <a:xfrm>
              <a:off x="5211" y="3216"/>
              <a:ext cx="91" cy="91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9"/>
            <p:cNvSpPr>
              <a:spLocks noChangeArrowheads="1"/>
            </p:cNvSpPr>
            <p:nvPr/>
          </p:nvSpPr>
          <p:spPr bwMode="auto">
            <a:xfrm>
              <a:off x="4366" y="3843"/>
              <a:ext cx="91" cy="91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0"/>
            <p:cNvSpPr>
              <a:spLocks noChangeArrowheads="1"/>
            </p:cNvSpPr>
            <p:nvPr/>
          </p:nvSpPr>
          <p:spPr bwMode="auto">
            <a:xfrm>
              <a:off x="5211" y="3834"/>
              <a:ext cx="91" cy="91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51"/>
            <p:cNvSpPr>
              <a:spLocks/>
            </p:cNvSpPr>
            <p:nvPr/>
          </p:nvSpPr>
          <p:spPr bwMode="auto">
            <a:xfrm>
              <a:off x="3694" y="2946"/>
              <a:ext cx="663" cy="318"/>
            </a:xfrm>
            <a:custGeom>
              <a:avLst/>
              <a:gdLst>
                <a:gd name="T0" fmla="*/ 797 w 652"/>
                <a:gd name="T1" fmla="*/ 0 h 313"/>
                <a:gd name="T2" fmla="*/ 0 w 652"/>
                <a:gd name="T3" fmla="*/ 378 h 313"/>
                <a:gd name="T4" fmla="*/ 0 60000 65536"/>
                <a:gd name="T5" fmla="*/ 0 60000 65536"/>
                <a:gd name="T6" fmla="*/ 0 w 652"/>
                <a:gd name="T7" fmla="*/ 0 h 313"/>
                <a:gd name="T8" fmla="*/ 652 w 652"/>
                <a:gd name="T9" fmla="*/ 313 h 31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52" h="313">
                  <a:moveTo>
                    <a:pt x="652" y="0"/>
                  </a:moveTo>
                  <a:lnTo>
                    <a:pt x="0" y="313"/>
                  </a:lnTo>
                </a:path>
              </a:pathLst>
            </a:custGeom>
            <a:solidFill>
              <a:schemeClr val="accent2"/>
            </a:solidFill>
            <a:ln w="28575">
              <a:solidFill>
                <a:srgbClr val="0033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52"/>
            <p:cNvSpPr>
              <a:spLocks/>
            </p:cNvSpPr>
            <p:nvPr/>
          </p:nvSpPr>
          <p:spPr bwMode="auto">
            <a:xfrm>
              <a:off x="4439" y="2946"/>
              <a:ext cx="769" cy="304"/>
            </a:xfrm>
            <a:custGeom>
              <a:avLst/>
              <a:gdLst>
                <a:gd name="T0" fmla="*/ 0 w 727"/>
                <a:gd name="T1" fmla="*/ 0 h 299"/>
                <a:gd name="T2" fmla="*/ 1428 w 727"/>
                <a:gd name="T3" fmla="*/ 365 h 299"/>
                <a:gd name="T4" fmla="*/ 0 60000 65536"/>
                <a:gd name="T5" fmla="*/ 0 60000 65536"/>
                <a:gd name="T6" fmla="*/ 0 w 727"/>
                <a:gd name="T7" fmla="*/ 0 h 299"/>
                <a:gd name="T8" fmla="*/ 727 w 727"/>
                <a:gd name="T9" fmla="*/ 299 h 29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27" h="299">
                  <a:moveTo>
                    <a:pt x="0" y="0"/>
                  </a:moveTo>
                  <a:lnTo>
                    <a:pt x="727" y="299"/>
                  </a:lnTo>
                </a:path>
              </a:pathLst>
            </a:custGeom>
            <a:solidFill>
              <a:schemeClr val="accent2"/>
            </a:solidFill>
            <a:ln w="28575">
              <a:solidFill>
                <a:srgbClr val="0033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53"/>
            <p:cNvSpPr>
              <a:spLocks/>
            </p:cNvSpPr>
            <p:nvPr/>
          </p:nvSpPr>
          <p:spPr bwMode="auto">
            <a:xfrm>
              <a:off x="3654" y="3351"/>
              <a:ext cx="2" cy="499"/>
            </a:xfrm>
            <a:custGeom>
              <a:avLst/>
              <a:gdLst>
                <a:gd name="T0" fmla="*/ 0 w 2"/>
                <a:gd name="T1" fmla="*/ 0 h 481"/>
                <a:gd name="T2" fmla="*/ 2 w 2"/>
                <a:gd name="T3" fmla="*/ 747 h 481"/>
                <a:gd name="T4" fmla="*/ 0 60000 65536"/>
                <a:gd name="T5" fmla="*/ 0 60000 65536"/>
                <a:gd name="T6" fmla="*/ 0 w 2"/>
                <a:gd name="T7" fmla="*/ 0 h 481"/>
                <a:gd name="T8" fmla="*/ 2 w 2"/>
                <a:gd name="T9" fmla="*/ 481 h 48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481">
                  <a:moveTo>
                    <a:pt x="0" y="0"/>
                  </a:moveTo>
                  <a:lnTo>
                    <a:pt x="2" y="481"/>
                  </a:lnTo>
                </a:path>
              </a:pathLst>
            </a:custGeom>
            <a:solidFill>
              <a:schemeClr val="accent2"/>
            </a:solidFill>
            <a:ln w="28575">
              <a:solidFill>
                <a:srgbClr val="0033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54"/>
            <p:cNvSpPr>
              <a:spLocks/>
            </p:cNvSpPr>
            <p:nvPr/>
          </p:nvSpPr>
          <p:spPr bwMode="auto">
            <a:xfrm flipV="1">
              <a:off x="3714" y="3897"/>
              <a:ext cx="657" cy="1"/>
            </a:xfrm>
            <a:custGeom>
              <a:avLst/>
              <a:gdLst>
                <a:gd name="T0" fmla="*/ 0 w 1258"/>
                <a:gd name="T1" fmla="*/ 0 h 933"/>
                <a:gd name="T2" fmla="*/ 1 w 1258"/>
                <a:gd name="T3" fmla="*/ 0 h 933"/>
                <a:gd name="T4" fmla="*/ 0 60000 65536"/>
                <a:gd name="T5" fmla="*/ 0 60000 65536"/>
                <a:gd name="T6" fmla="*/ 0 w 1258"/>
                <a:gd name="T7" fmla="*/ 0 h 933"/>
                <a:gd name="T8" fmla="*/ 1258 w 1258"/>
                <a:gd name="T9" fmla="*/ 933 h 93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58" h="933">
                  <a:moveTo>
                    <a:pt x="0" y="933"/>
                  </a:moveTo>
                  <a:lnTo>
                    <a:pt x="1258" y="0"/>
                  </a:lnTo>
                </a:path>
              </a:pathLst>
            </a:custGeom>
            <a:solidFill>
              <a:schemeClr val="accent2"/>
            </a:solidFill>
            <a:ln w="28575">
              <a:solidFill>
                <a:srgbClr val="0033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55"/>
            <p:cNvSpPr>
              <a:spLocks/>
            </p:cNvSpPr>
            <p:nvPr/>
          </p:nvSpPr>
          <p:spPr bwMode="auto">
            <a:xfrm>
              <a:off x="4406" y="2974"/>
              <a:ext cx="1" cy="866"/>
            </a:xfrm>
            <a:custGeom>
              <a:avLst/>
              <a:gdLst>
                <a:gd name="T0" fmla="*/ 0 w 7"/>
                <a:gd name="T1" fmla="*/ 1198 h 841"/>
                <a:gd name="T2" fmla="*/ 0 w 7"/>
                <a:gd name="T3" fmla="*/ 0 h 841"/>
                <a:gd name="T4" fmla="*/ 0 60000 65536"/>
                <a:gd name="T5" fmla="*/ 0 60000 65536"/>
                <a:gd name="T6" fmla="*/ 0 w 7"/>
                <a:gd name="T7" fmla="*/ 0 h 841"/>
                <a:gd name="T8" fmla="*/ 7 w 7"/>
                <a:gd name="T9" fmla="*/ 841 h 84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" h="841">
                  <a:moveTo>
                    <a:pt x="0" y="841"/>
                  </a:moveTo>
                  <a:lnTo>
                    <a:pt x="7" y="0"/>
                  </a:lnTo>
                </a:path>
              </a:pathLst>
            </a:custGeom>
            <a:solidFill>
              <a:schemeClr val="accent2"/>
            </a:solidFill>
            <a:ln w="28575">
              <a:solidFill>
                <a:srgbClr val="0033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56"/>
            <p:cNvSpPr>
              <a:spLocks/>
            </p:cNvSpPr>
            <p:nvPr/>
          </p:nvSpPr>
          <p:spPr bwMode="auto">
            <a:xfrm flipV="1">
              <a:off x="4461" y="3893"/>
              <a:ext cx="748" cy="1"/>
            </a:xfrm>
            <a:custGeom>
              <a:avLst/>
              <a:gdLst>
                <a:gd name="T0" fmla="*/ 0 w 708"/>
                <a:gd name="T1" fmla="*/ 0 h 4"/>
                <a:gd name="T2" fmla="*/ 1370 w 708"/>
                <a:gd name="T3" fmla="*/ 0 h 4"/>
                <a:gd name="T4" fmla="*/ 0 60000 65536"/>
                <a:gd name="T5" fmla="*/ 0 60000 65536"/>
                <a:gd name="T6" fmla="*/ 0 w 708"/>
                <a:gd name="T7" fmla="*/ 0 h 4"/>
                <a:gd name="T8" fmla="*/ 708 w 708"/>
                <a:gd name="T9" fmla="*/ 4 h 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08" h="4">
                  <a:moveTo>
                    <a:pt x="0" y="0"/>
                  </a:moveTo>
                  <a:lnTo>
                    <a:pt x="708" y="4"/>
                  </a:lnTo>
                </a:path>
              </a:pathLst>
            </a:custGeom>
            <a:solidFill>
              <a:schemeClr val="accent2"/>
            </a:solidFill>
            <a:ln w="28575">
              <a:solidFill>
                <a:srgbClr val="0033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57"/>
            <p:cNvSpPr>
              <a:spLocks/>
            </p:cNvSpPr>
            <p:nvPr/>
          </p:nvSpPr>
          <p:spPr bwMode="auto">
            <a:xfrm>
              <a:off x="3702" y="3294"/>
              <a:ext cx="1531" cy="595"/>
            </a:xfrm>
            <a:custGeom>
              <a:avLst/>
              <a:gdLst>
                <a:gd name="T0" fmla="*/ 2305 w 1475"/>
                <a:gd name="T1" fmla="*/ 0 h 592"/>
                <a:gd name="T2" fmla="*/ 0 w 1475"/>
                <a:gd name="T3" fmla="*/ 628 h 592"/>
                <a:gd name="T4" fmla="*/ 0 60000 65536"/>
                <a:gd name="T5" fmla="*/ 0 60000 65536"/>
                <a:gd name="T6" fmla="*/ 0 w 1475"/>
                <a:gd name="T7" fmla="*/ 0 h 592"/>
                <a:gd name="T8" fmla="*/ 1475 w 1475"/>
                <a:gd name="T9" fmla="*/ 592 h 59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75" h="592">
                  <a:moveTo>
                    <a:pt x="1475" y="0"/>
                  </a:moveTo>
                  <a:lnTo>
                    <a:pt x="0" y="592"/>
                  </a:lnTo>
                </a:path>
              </a:pathLst>
            </a:custGeom>
            <a:solidFill>
              <a:schemeClr val="accent2"/>
            </a:solidFill>
            <a:ln w="28575">
              <a:solidFill>
                <a:srgbClr val="0033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58"/>
            <p:cNvSpPr>
              <a:spLocks/>
            </p:cNvSpPr>
            <p:nvPr/>
          </p:nvSpPr>
          <p:spPr bwMode="auto">
            <a:xfrm flipH="1">
              <a:off x="5255" y="3302"/>
              <a:ext cx="1" cy="540"/>
            </a:xfrm>
            <a:custGeom>
              <a:avLst/>
              <a:gdLst>
                <a:gd name="T0" fmla="*/ 0 w 6"/>
                <a:gd name="T1" fmla="*/ 0 h 498"/>
                <a:gd name="T2" fmla="*/ 0 w 6"/>
                <a:gd name="T3" fmla="*/ 1315 h 498"/>
                <a:gd name="T4" fmla="*/ 0 60000 65536"/>
                <a:gd name="T5" fmla="*/ 0 60000 65536"/>
                <a:gd name="T6" fmla="*/ 0 w 6"/>
                <a:gd name="T7" fmla="*/ 0 h 498"/>
                <a:gd name="T8" fmla="*/ 6 w 6"/>
                <a:gd name="T9" fmla="*/ 498 h 49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" h="498">
                  <a:moveTo>
                    <a:pt x="6" y="0"/>
                  </a:moveTo>
                  <a:lnTo>
                    <a:pt x="0" y="498"/>
                  </a:lnTo>
                </a:path>
              </a:pathLst>
            </a:custGeom>
            <a:solidFill>
              <a:schemeClr val="accent2"/>
            </a:solidFill>
            <a:ln w="28575">
              <a:solidFill>
                <a:srgbClr val="0033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FEDE4A-AE34-A5E8-1CCA-81107F55A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04157A-F161-E90D-4559-43A47F74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27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1C46D88-96A0-49C6-1629-79784D737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9113" y="2862841"/>
            <a:ext cx="4546237" cy="30720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Logical Structure vs Physical Structure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1094014"/>
            <a:ext cx="8280000" cy="4946426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The Data Structure can be classified into two types.</a:t>
            </a:r>
          </a:p>
          <a:p>
            <a:endParaRPr lang="en-US" altLang="zh-CN" sz="2800" dirty="0"/>
          </a:p>
          <a:p>
            <a:r>
              <a:rPr lang="en-US" altLang="zh-CN" sz="2800" dirty="0"/>
              <a:t>Logical Structure (</a:t>
            </a:r>
            <a:r>
              <a:rPr lang="zh-CN" altLang="en-US" sz="2800" dirty="0"/>
              <a:t>逻辑结构</a:t>
            </a:r>
            <a:r>
              <a:rPr lang="en-US" altLang="zh-CN" sz="2800" dirty="0"/>
              <a:t>) </a:t>
            </a:r>
          </a:p>
          <a:p>
            <a:endParaRPr lang="en-US" altLang="zh-CN" sz="2800" dirty="0"/>
          </a:p>
          <a:p>
            <a:r>
              <a:rPr lang="en-US" altLang="zh-CN" sz="2800" dirty="0"/>
              <a:t>Physical Structure (</a:t>
            </a:r>
            <a:r>
              <a:rPr lang="zh-CN" altLang="en-US" sz="2800" dirty="0"/>
              <a:t>存储结构</a:t>
            </a:r>
            <a:r>
              <a:rPr lang="en-US" altLang="zh-CN" sz="2800" dirty="0"/>
              <a:t>) </a:t>
            </a:r>
            <a:endParaRPr lang="zh-CN" altLang="en-US" sz="28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79D32E-37A2-8E9A-BED6-B0FD1B87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3E88C3B-0B2A-69AA-D4E4-D5A2523A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8945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内容占位符 2"/>
          <p:cNvSpPr>
            <a:spLocks noGrp="1"/>
          </p:cNvSpPr>
          <p:nvPr>
            <p:ph idx="1"/>
          </p:nvPr>
        </p:nvSpPr>
        <p:spPr>
          <a:xfrm>
            <a:off x="432000" y="960509"/>
            <a:ext cx="8280000" cy="5063602"/>
          </a:xfrm>
        </p:spPr>
        <p:txBody>
          <a:bodyPr/>
          <a:lstStyle/>
          <a:p>
            <a:r>
              <a:rPr lang="zh-CN" altLang="en-US" dirty="0"/>
              <a:t>存储结构：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又称为物理结构，是数据及其逻辑结构在计算机中的表示方式，指数据该如何在计算机中存放，实质上是内存单元分配，在具体实现时用计算机语言中的数据类型（</a:t>
            </a:r>
            <a:r>
              <a:rPr lang="en-US" altLang="zh-CN" dirty="0"/>
              <a:t>Data Type</a:t>
            </a:r>
            <a:r>
              <a:rPr lang="zh-CN" altLang="en-US" dirty="0"/>
              <a:t>）来描述。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structure</a:t>
            </a:r>
            <a:endParaRPr lang="zh-CN" altLang="en-US" dirty="0"/>
          </a:p>
        </p:txBody>
      </p:sp>
      <p:pic>
        <p:nvPicPr>
          <p:cNvPr id="105" name="图片 104">
            <a:extLst>
              <a:ext uri="{FF2B5EF4-FFF2-40B4-BE49-F238E27FC236}">
                <a16:creationId xmlns:a16="http://schemas.microsoft.com/office/drawing/2014/main" id="{3B2CF254-A971-D8C8-812C-1A6CA4545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012" y="3117717"/>
            <a:ext cx="4572792" cy="2457022"/>
          </a:xfrm>
          <a:prstGeom prst="rect">
            <a:avLst/>
          </a:prstGeom>
        </p:spPr>
      </p:pic>
      <p:pic>
        <p:nvPicPr>
          <p:cNvPr id="106" name="图片 105">
            <a:extLst>
              <a:ext uri="{FF2B5EF4-FFF2-40B4-BE49-F238E27FC236}">
                <a16:creationId xmlns:a16="http://schemas.microsoft.com/office/drawing/2014/main" id="{D29C095C-87DB-91FA-54C7-A7680436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099" y="3449957"/>
            <a:ext cx="3167264" cy="2379166"/>
          </a:xfrm>
          <a:prstGeom prst="rect">
            <a:avLst/>
          </a:prstGeo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7A49A8-0B8A-831C-AC03-DA2691229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CA5CE4-0BF2-74AC-58DA-2F725590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9223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 types of physical structure</a:t>
            </a:r>
            <a:endParaRPr lang="zh-CN" alt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22460" y="1714500"/>
            <a:ext cx="5186363" cy="392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25000"/>
              </a:lnSpc>
              <a:buFont typeface="Arial" charset="0"/>
              <a:buNone/>
            </a:pPr>
            <a:r>
              <a:rPr lang="zh-CN" altLang="en-US" sz="2800" b="1" dirty="0"/>
              <a:t>（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Sequence</a:t>
            </a:r>
            <a:r>
              <a:rPr lang="zh-CN" altLang="en-US" sz="2800" b="1" dirty="0"/>
              <a:t>：</a:t>
            </a:r>
            <a:endParaRPr lang="en-US" altLang="zh-CN" sz="2800" b="1" dirty="0"/>
          </a:p>
          <a:p>
            <a:pPr marL="514350" indent="-514350">
              <a:lnSpc>
                <a:spcPct val="125000"/>
              </a:lnSpc>
              <a:buFont typeface="Wingdings" pitchFamily="2" charset="2"/>
              <a:buChar char="ü"/>
            </a:pPr>
            <a:r>
              <a:rPr lang="en-US" altLang="zh-CN" sz="2800" b="1" dirty="0"/>
              <a:t>Storage cell with continuous location address </a:t>
            </a:r>
          </a:p>
          <a:p>
            <a:pPr marL="514350" indent="-514350">
              <a:lnSpc>
                <a:spcPct val="125000"/>
              </a:lnSpc>
              <a:buFont typeface="Wingdings" pitchFamily="2" charset="2"/>
              <a:buChar char="ü"/>
            </a:pPr>
            <a:r>
              <a:rPr lang="en-US" altLang="zh-CN" sz="2800" b="1" dirty="0"/>
              <a:t>Logical relationship is described by the function of storage location</a:t>
            </a:r>
          </a:p>
        </p:txBody>
      </p: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357813" y="959295"/>
            <a:ext cx="3786187" cy="5113338"/>
            <a:chOff x="3330" y="810"/>
            <a:chExt cx="2434" cy="3221"/>
          </a:xfrm>
        </p:grpSpPr>
        <p:grpSp>
          <p:nvGrpSpPr>
            <p:cNvPr id="8" name="Group 4"/>
            <p:cNvGrpSpPr>
              <a:grpSpLocks/>
            </p:cNvGrpSpPr>
            <p:nvPr/>
          </p:nvGrpSpPr>
          <p:grpSpPr bwMode="auto">
            <a:xfrm>
              <a:off x="3532" y="1196"/>
              <a:ext cx="1531" cy="2835"/>
              <a:chOff x="4042" y="1026"/>
              <a:chExt cx="1418" cy="2608"/>
            </a:xfrm>
          </p:grpSpPr>
          <p:sp>
            <p:nvSpPr>
              <p:cNvPr id="10" name="Line 5"/>
              <p:cNvSpPr>
                <a:spLocks noChangeShapeType="1"/>
              </p:cNvSpPr>
              <p:nvPr/>
            </p:nvSpPr>
            <p:spPr bwMode="auto">
              <a:xfrm>
                <a:off x="4876" y="1055"/>
                <a:ext cx="0" cy="256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6"/>
              <p:cNvSpPr>
                <a:spLocks noChangeShapeType="1"/>
              </p:cNvSpPr>
              <p:nvPr/>
            </p:nvSpPr>
            <p:spPr bwMode="auto">
              <a:xfrm>
                <a:off x="5460" y="1069"/>
                <a:ext cx="0" cy="256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4999" y="1026"/>
                <a:ext cx="352" cy="20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2600" b="1">
                    <a:latin typeface="Times New Roman" pitchFamily="18" charset="0"/>
                  </a:rPr>
                  <a:t>…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800" b="1">
                    <a:latin typeface="Times New Roman" pitchFamily="18" charset="0"/>
                  </a:rPr>
                  <a:t>bat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800" b="1">
                    <a:latin typeface="Times New Roman" pitchFamily="18" charset="0"/>
                  </a:rPr>
                  <a:t>cat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800" b="1">
                    <a:latin typeface="Times New Roman" pitchFamily="18" charset="0"/>
                  </a:rPr>
                  <a:t>eat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600" b="1">
                    <a:latin typeface="Times New Roman" pitchFamily="18" charset="0"/>
                  </a:rPr>
                  <a:t>…</a:t>
                </a:r>
                <a:endParaRPr lang="en-US" altLang="zh-CN" sz="2600" b="1">
                  <a:latin typeface="Tahoma" pitchFamily="34" charset="0"/>
                </a:endParaRPr>
              </a:p>
            </p:txBody>
          </p:sp>
          <p:sp>
            <p:nvSpPr>
              <p:cNvPr id="13" name="Line 8"/>
              <p:cNvSpPr>
                <a:spLocks noChangeShapeType="1"/>
              </p:cNvSpPr>
              <p:nvPr/>
            </p:nvSpPr>
            <p:spPr bwMode="auto">
              <a:xfrm flipV="1">
                <a:off x="4876" y="1504"/>
                <a:ext cx="58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Line 9"/>
              <p:cNvSpPr>
                <a:spLocks noChangeShapeType="1"/>
              </p:cNvSpPr>
              <p:nvPr/>
            </p:nvSpPr>
            <p:spPr bwMode="auto">
              <a:xfrm flipV="1">
                <a:off x="4876" y="1852"/>
                <a:ext cx="58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10"/>
              <p:cNvSpPr>
                <a:spLocks noChangeShapeType="1"/>
              </p:cNvSpPr>
              <p:nvPr/>
            </p:nvSpPr>
            <p:spPr bwMode="auto">
              <a:xfrm flipV="1">
                <a:off x="4875" y="2185"/>
                <a:ext cx="58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11"/>
              <p:cNvSpPr>
                <a:spLocks noChangeShapeType="1"/>
              </p:cNvSpPr>
              <p:nvPr/>
            </p:nvSpPr>
            <p:spPr bwMode="auto">
              <a:xfrm flipV="1">
                <a:off x="4875" y="2547"/>
                <a:ext cx="58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Rectangle 12"/>
              <p:cNvSpPr>
                <a:spLocks noChangeArrowheads="1"/>
              </p:cNvSpPr>
              <p:nvPr/>
            </p:nvSpPr>
            <p:spPr bwMode="auto">
              <a:xfrm>
                <a:off x="4042" y="1253"/>
                <a:ext cx="765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0800" rIns="18000" bIns="10800"/>
              <a:lstStyle/>
              <a:p>
                <a:pPr algn="just">
                  <a:lnSpc>
                    <a:spcPct val="96000"/>
                  </a:lnSpc>
                </a:pPr>
                <a:r>
                  <a:rPr lang="en-US" altLang="zh-CN" sz="2000" b="1">
                    <a:latin typeface="Times New Roman" pitchFamily="18" charset="0"/>
                  </a:rPr>
                  <a:t>Start</a:t>
                </a:r>
                <a:endParaRPr lang="zh-CN" altLang="en-US" sz="2000" b="1">
                  <a:latin typeface="Tahoma" pitchFamily="34" charset="0"/>
                </a:endParaRPr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>
                <a:off x="4155" y="1524"/>
                <a:ext cx="707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" name="Text Box 32"/>
            <p:cNvSpPr txBox="1">
              <a:spLocks noChangeArrowheads="1"/>
            </p:cNvSpPr>
            <p:nvPr/>
          </p:nvSpPr>
          <p:spPr bwMode="auto">
            <a:xfrm>
              <a:off x="3330" y="810"/>
              <a:ext cx="243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800" b="1" dirty="0">
                  <a:latin typeface="Times New Roman" pitchFamily="18" charset="0"/>
                </a:rPr>
                <a:t>Case:</a:t>
              </a:r>
              <a:r>
                <a:rPr lang="zh-CN" altLang="en-US" sz="2800" b="1" dirty="0">
                  <a:latin typeface="Times New Roman" pitchFamily="18" charset="0"/>
                </a:rPr>
                <a:t>（</a:t>
              </a:r>
              <a:r>
                <a:rPr lang="en-US" altLang="zh-CN" sz="2800" b="1" dirty="0">
                  <a:latin typeface="Times New Roman" pitchFamily="18" charset="0"/>
                </a:rPr>
                <a:t>bat, cat, eat</a:t>
              </a:r>
              <a:r>
                <a:rPr lang="zh-CN" altLang="en-US" sz="2800" b="1" dirty="0">
                  <a:latin typeface="Times New Roman" pitchFamily="18" charset="0"/>
                </a:rPr>
                <a:t>）</a:t>
              </a:r>
            </a:p>
          </p:txBody>
        </p:sp>
      </p:grpSp>
      <p:sp>
        <p:nvSpPr>
          <p:cNvPr id="19" name="矩形 18"/>
          <p:cNvSpPr/>
          <p:nvPr/>
        </p:nvSpPr>
        <p:spPr>
          <a:xfrm>
            <a:off x="5286375" y="985832"/>
            <a:ext cx="3643313" cy="5119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9C94F4-151A-A129-D442-B9F053089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90209A-7A72-790B-148A-74E5BD5C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2794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 types of physical structure</a:t>
            </a:r>
            <a:endParaRPr lang="zh-CN" altLang="en-US" dirty="0"/>
          </a:p>
        </p:txBody>
      </p:sp>
      <p:sp>
        <p:nvSpPr>
          <p:cNvPr id="6" name="Text Box 32"/>
          <p:cNvSpPr txBox="1">
            <a:spLocks noChangeArrowheads="1"/>
          </p:cNvSpPr>
          <p:nvPr/>
        </p:nvSpPr>
        <p:spPr bwMode="auto">
          <a:xfrm>
            <a:off x="5280025" y="893529"/>
            <a:ext cx="3643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Times New Roman" pitchFamily="18" charset="0"/>
              </a:rPr>
              <a:t>Case</a:t>
            </a:r>
            <a:r>
              <a:rPr lang="zh-CN" altLang="en-US" sz="2800" b="1" dirty="0">
                <a:latin typeface="Times New Roman" pitchFamily="18" charset="0"/>
              </a:rPr>
              <a:t>：</a:t>
            </a:r>
            <a:r>
              <a:rPr lang="en-US" altLang="zh-CN" sz="2800" b="1" dirty="0">
                <a:latin typeface="Times New Roman" pitchFamily="18" charset="0"/>
              </a:rPr>
              <a:t>(bat, cat, eat</a:t>
            </a:r>
            <a:r>
              <a:rPr lang="zh-CN" altLang="en-US" sz="2800" b="1" dirty="0">
                <a:latin typeface="Times New Roman" pitchFamily="18" charset="0"/>
              </a:rPr>
              <a:t>）</a:t>
            </a:r>
          </a:p>
        </p:txBody>
      </p:sp>
      <p:sp>
        <p:nvSpPr>
          <p:cNvPr id="7" name="Line 59"/>
          <p:cNvSpPr>
            <a:spLocks noChangeShapeType="1"/>
          </p:cNvSpPr>
          <p:nvPr/>
        </p:nvSpPr>
        <p:spPr bwMode="auto">
          <a:xfrm flipV="1">
            <a:off x="5529263" y="2535003"/>
            <a:ext cx="458787" cy="0"/>
          </a:xfrm>
          <a:prstGeom prst="line">
            <a:avLst/>
          </a:prstGeom>
          <a:noFill/>
          <a:ln w="28575">
            <a:solidFill>
              <a:srgbClr val="006666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77"/>
          <p:cNvGrpSpPr>
            <a:grpSpLocks/>
          </p:cNvGrpSpPr>
          <p:nvPr/>
        </p:nvGrpSpPr>
        <p:grpSpPr bwMode="auto">
          <a:xfrm>
            <a:off x="6000750" y="1277703"/>
            <a:ext cx="1754188" cy="4732338"/>
            <a:chOff x="3957" y="1224"/>
            <a:chExt cx="1105" cy="2981"/>
          </a:xfrm>
        </p:grpSpPr>
        <p:grpSp>
          <p:nvGrpSpPr>
            <p:cNvPr id="9" name="Group 35"/>
            <p:cNvGrpSpPr>
              <a:grpSpLocks/>
            </p:cNvGrpSpPr>
            <p:nvPr/>
          </p:nvGrpSpPr>
          <p:grpSpPr bwMode="auto">
            <a:xfrm>
              <a:off x="3957" y="1224"/>
              <a:ext cx="1105" cy="2981"/>
              <a:chOff x="3889" y="926"/>
              <a:chExt cx="1105" cy="2981"/>
            </a:xfrm>
          </p:grpSpPr>
          <p:grpSp>
            <p:nvGrpSpPr>
              <p:cNvPr id="21" name="Group 36"/>
              <p:cNvGrpSpPr>
                <a:grpSpLocks/>
              </p:cNvGrpSpPr>
              <p:nvPr/>
            </p:nvGrpSpPr>
            <p:grpSpPr bwMode="auto">
              <a:xfrm>
                <a:off x="4287" y="1050"/>
                <a:ext cx="707" cy="2836"/>
                <a:chOff x="4287" y="1050"/>
                <a:chExt cx="707" cy="2836"/>
              </a:xfrm>
            </p:grpSpPr>
            <p:sp>
              <p:nvSpPr>
                <p:cNvPr id="30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4297" y="1052"/>
                  <a:ext cx="686" cy="283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zh-CN" altLang="en-US"/>
                </a:p>
                <a:p>
                  <a:pPr eaLnBrk="1" hangingPunct="1">
                    <a:spcBef>
                      <a:spcPct val="50000"/>
                    </a:spcBef>
                  </a:pPr>
                  <a:endParaRPr lang="zh-CN" altLang="en-US"/>
                </a:p>
                <a:p>
                  <a:pPr eaLnBrk="1" hangingPunct="1">
                    <a:spcBef>
                      <a:spcPct val="50000"/>
                    </a:spcBef>
                  </a:pPr>
                  <a:endParaRPr lang="zh-CN" altLang="en-US"/>
                </a:p>
                <a:p>
                  <a:pPr eaLnBrk="1" hangingPunct="1">
                    <a:spcBef>
                      <a:spcPct val="50000"/>
                    </a:spcBef>
                  </a:pPr>
                  <a:endParaRPr lang="zh-CN" altLang="en-US"/>
                </a:p>
                <a:p>
                  <a:pPr eaLnBrk="1" hangingPunct="1">
                    <a:spcBef>
                      <a:spcPct val="50000"/>
                    </a:spcBef>
                  </a:pPr>
                  <a:endParaRPr lang="zh-CN" altLang="en-US"/>
                </a:p>
                <a:p>
                  <a:pPr eaLnBrk="1" hangingPunct="1">
                    <a:spcBef>
                      <a:spcPct val="50000"/>
                    </a:spcBef>
                  </a:pPr>
                  <a:endParaRPr lang="zh-CN" altLang="en-US"/>
                </a:p>
                <a:p>
                  <a:pPr eaLnBrk="1" hangingPunct="1">
                    <a:spcBef>
                      <a:spcPct val="50000"/>
                    </a:spcBef>
                  </a:pPr>
                  <a:endParaRPr lang="zh-CN" altLang="en-US"/>
                </a:p>
                <a:p>
                  <a:pPr eaLnBrk="1" hangingPunct="1">
                    <a:spcBef>
                      <a:spcPct val="50000"/>
                    </a:spcBef>
                  </a:pPr>
                  <a:endParaRPr lang="zh-CN" altLang="en-US"/>
                </a:p>
                <a:p>
                  <a:pPr eaLnBrk="1" hangingPunct="1">
                    <a:spcBef>
                      <a:spcPct val="50000"/>
                    </a:spcBef>
                  </a:pPr>
                  <a:endParaRPr lang="zh-CN" altLang="en-US"/>
                </a:p>
                <a:p>
                  <a:pPr eaLnBrk="1" hangingPunct="1">
                    <a:spcBef>
                      <a:spcPct val="50000"/>
                    </a:spcBef>
                  </a:pPr>
                  <a:endParaRPr lang="zh-CN" altLang="en-US"/>
                </a:p>
                <a:p>
                  <a:pPr eaLnBrk="1" hangingPunct="1">
                    <a:spcBef>
                      <a:spcPct val="50000"/>
                    </a:spcBef>
                  </a:pPr>
                  <a:endParaRPr lang="zh-CN" altLang="en-US"/>
                </a:p>
              </p:txBody>
            </p:sp>
            <p:sp>
              <p:nvSpPr>
                <p:cNvPr id="31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4287" y="1052"/>
                  <a:ext cx="0" cy="283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4994" y="1050"/>
                  <a:ext cx="0" cy="283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2" name="Text Box 40"/>
              <p:cNvSpPr txBox="1">
                <a:spLocks noChangeArrowheads="1"/>
              </p:cNvSpPr>
              <p:nvPr/>
            </p:nvSpPr>
            <p:spPr bwMode="auto">
              <a:xfrm>
                <a:off x="3889" y="1215"/>
                <a:ext cx="346" cy="1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just">
                  <a:lnSpc>
                    <a:spcPct val="80000"/>
                  </a:lnSpc>
                </a:pPr>
                <a:r>
                  <a:rPr lang="en-US" altLang="zh-CN" sz="2000" b="1">
                    <a:latin typeface="Times New Roman" pitchFamily="18" charset="0"/>
                  </a:rPr>
                  <a:t>0200</a:t>
                </a:r>
              </a:p>
            </p:txBody>
          </p:sp>
          <p:sp>
            <p:nvSpPr>
              <p:cNvPr id="23" name="Text Box 41"/>
              <p:cNvSpPr txBox="1">
                <a:spLocks noChangeArrowheads="1"/>
              </p:cNvSpPr>
              <p:nvPr/>
            </p:nvSpPr>
            <p:spPr bwMode="auto">
              <a:xfrm>
                <a:off x="3903" y="1647"/>
                <a:ext cx="322" cy="1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just">
                  <a:lnSpc>
                    <a:spcPct val="80000"/>
                  </a:lnSpc>
                </a:pPr>
                <a:r>
                  <a:rPr lang="en-US" altLang="zh-CN" sz="2000" b="1">
                    <a:latin typeface="Times New Roman" pitchFamily="18" charset="0"/>
                  </a:rPr>
                  <a:t>0208</a:t>
                </a:r>
              </a:p>
            </p:txBody>
          </p:sp>
          <p:sp>
            <p:nvSpPr>
              <p:cNvPr id="24" name="Text Box 42"/>
              <p:cNvSpPr txBox="1">
                <a:spLocks noChangeArrowheads="1"/>
              </p:cNvSpPr>
              <p:nvPr/>
            </p:nvSpPr>
            <p:spPr bwMode="auto">
              <a:xfrm>
                <a:off x="3903" y="2480"/>
                <a:ext cx="346" cy="1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just">
                  <a:lnSpc>
                    <a:spcPct val="80000"/>
                  </a:lnSpc>
                </a:pPr>
                <a:r>
                  <a:rPr lang="en-US" altLang="zh-CN" sz="2000" b="1">
                    <a:latin typeface="Times New Roman" pitchFamily="18" charset="0"/>
                  </a:rPr>
                  <a:t>0300</a:t>
                </a:r>
              </a:p>
            </p:txBody>
          </p:sp>
          <p:sp>
            <p:nvSpPr>
              <p:cNvPr id="25" name="Text Box 43"/>
              <p:cNvSpPr txBox="1">
                <a:spLocks noChangeArrowheads="1"/>
              </p:cNvSpPr>
              <p:nvPr/>
            </p:nvSpPr>
            <p:spPr bwMode="auto">
              <a:xfrm>
                <a:off x="3903" y="3272"/>
                <a:ext cx="320" cy="1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just">
                  <a:lnSpc>
                    <a:spcPct val="80000"/>
                  </a:lnSpc>
                </a:pPr>
                <a:r>
                  <a:rPr lang="en-US" altLang="zh-CN" sz="2000" b="1">
                    <a:latin typeface="Times New Roman" pitchFamily="18" charset="0"/>
                  </a:rPr>
                  <a:t>0325</a:t>
                </a:r>
              </a:p>
            </p:txBody>
          </p:sp>
          <p:sp>
            <p:nvSpPr>
              <p:cNvPr id="26" name="Rectangle 44"/>
              <p:cNvSpPr>
                <a:spLocks noChangeArrowheads="1"/>
              </p:cNvSpPr>
              <p:nvPr/>
            </p:nvSpPr>
            <p:spPr bwMode="auto">
              <a:xfrm>
                <a:off x="4489" y="926"/>
                <a:ext cx="321" cy="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b="1" i="1">
                    <a:latin typeface="Times New Roman" pitchFamily="18" charset="0"/>
                  </a:rPr>
                  <a:t>…</a:t>
                </a:r>
                <a:endParaRPr lang="en-US" altLang="zh-CN" sz="2400" b="1">
                  <a:latin typeface="Times New Roman" pitchFamily="18" charset="0"/>
                </a:endParaRPr>
              </a:p>
            </p:txBody>
          </p:sp>
          <p:sp>
            <p:nvSpPr>
              <p:cNvPr id="27" name="Rectangle 45"/>
              <p:cNvSpPr>
                <a:spLocks noChangeArrowheads="1"/>
              </p:cNvSpPr>
              <p:nvPr/>
            </p:nvSpPr>
            <p:spPr bwMode="auto">
              <a:xfrm>
                <a:off x="4471" y="2096"/>
                <a:ext cx="321" cy="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b="1" i="1">
                    <a:latin typeface="Times New Roman" pitchFamily="18" charset="0"/>
                  </a:rPr>
                  <a:t>…</a:t>
                </a:r>
                <a:endParaRPr lang="en-US" altLang="zh-CN" sz="2400" b="1">
                  <a:latin typeface="Times New Roman" pitchFamily="18" charset="0"/>
                </a:endParaRPr>
              </a:p>
            </p:txBody>
          </p:sp>
          <p:sp>
            <p:nvSpPr>
              <p:cNvPr id="28" name="Rectangle 46"/>
              <p:cNvSpPr>
                <a:spLocks noChangeArrowheads="1"/>
              </p:cNvSpPr>
              <p:nvPr/>
            </p:nvSpPr>
            <p:spPr bwMode="auto">
              <a:xfrm>
                <a:off x="4471" y="2910"/>
                <a:ext cx="321" cy="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b="1" i="1">
                    <a:latin typeface="Times New Roman" pitchFamily="18" charset="0"/>
                  </a:rPr>
                  <a:t>…</a:t>
                </a:r>
                <a:endParaRPr lang="en-US" altLang="zh-CN" sz="2400" b="1">
                  <a:latin typeface="Times New Roman" pitchFamily="18" charset="0"/>
                </a:endParaRPr>
              </a:p>
            </p:txBody>
          </p:sp>
          <p:sp>
            <p:nvSpPr>
              <p:cNvPr id="29" name="Rectangle 47"/>
              <p:cNvSpPr>
                <a:spLocks noChangeArrowheads="1"/>
              </p:cNvSpPr>
              <p:nvPr/>
            </p:nvSpPr>
            <p:spPr bwMode="auto">
              <a:xfrm>
                <a:off x="4480" y="3596"/>
                <a:ext cx="321" cy="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b="1" i="1">
                    <a:latin typeface="Times New Roman" pitchFamily="18" charset="0"/>
                  </a:rPr>
                  <a:t>…</a:t>
                </a:r>
                <a:endParaRPr lang="en-US" altLang="zh-CN" sz="2400" b="1">
                  <a:latin typeface="Times New Roman" pitchFamily="18" charset="0"/>
                </a:endParaRPr>
              </a:p>
            </p:txBody>
          </p:sp>
        </p:grpSp>
        <p:sp>
          <p:nvSpPr>
            <p:cNvPr id="10" name="Line 48"/>
            <p:cNvSpPr>
              <a:spLocks noChangeShapeType="1"/>
            </p:cNvSpPr>
            <p:nvPr/>
          </p:nvSpPr>
          <p:spPr bwMode="auto">
            <a:xfrm>
              <a:off x="4369" y="1513"/>
              <a:ext cx="693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49"/>
            <p:cNvSpPr>
              <a:spLocks noChangeShapeType="1"/>
            </p:cNvSpPr>
            <p:nvPr/>
          </p:nvSpPr>
          <p:spPr bwMode="auto">
            <a:xfrm>
              <a:off x="4352" y="1760"/>
              <a:ext cx="69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50"/>
            <p:cNvSpPr>
              <a:spLocks noChangeShapeType="1"/>
            </p:cNvSpPr>
            <p:nvPr/>
          </p:nvSpPr>
          <p:spPr bwMode="auto">
            <a:xfrm>
              <a:off x="4368" y="1934"/>
              <a:ext cx="69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51"/>
            <p:cNvSpPr>
              <a:spLocks noChangeShapeType="1"/>
            </p:cNvSpPr>
            <p:nvPr/>
          </p:nvSpPr>
          <p:spPr bwMode="auto">
            <a:xfrm>
              <a:off x="4352" y="2171"/>
              <a:ext cx="69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52"/>
            <p:cNvSpPr>
              <a:spLocks noChangeShapeType="1"/>
            </p:cNvSpPr>
            <p:nvPr/>
          </p:nvSpPr>
          <p:spPr bwMode="auto">
            <a:xfrm>
              <a:off x="4368" y="2356"/>
              <a:ext cx="69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53"/>
            <p:cNvSpPr>
              <a:spLocks noChangeShapeType="1"/>
            </p:cNvSpPr>
            <p:nvPr/>
          </p:nvSpPr>
          <p:spPr bwMode="auto">
            <a:xfrm>
              <a:off x="4369" y="2757"/>
              <a:ext cx="693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54"/>
            <p:cNvSpPr>
              <a:spLocks noChangeShapeType="1"/>
            </p:cNvSpPr>
            <p:nvPr/>
          </p:nvSpPr>
          <p:spPr bwMode="auto">
            <a:xfrm>
              <a:off x="4353" y="3004"/>
              <a:ext cx="69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55"/>
            <p:cNvSpPr>
              <a:spLocks noChangeShapeType="1"/>
            </p:cNvSpPr>
            <p:nvPr/>
          </p:nvSpPr>
          <p:spPr bwMode="auto">
            <a:xfrm>
              <a:off x="4369" y="3179"/>
              <a:ext cx="693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56"/>
            <p:cNvSpPr>
              <a:spLocks noChangeShapeType="1"/>
            </p:cNvSpPr>
            <p:nvPr/>
          </p:nvSpPr>
          <p:spPr bwMode="auto">
            <a:xfrm>
              <a:off x="4369" y="3580"/>
              <a:ext cx="693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57"/>
            <p:cNvSpPr>
              <a:spLocks noChangeShapeType="1"/>
            </p:cNvSpPr>
            <p:nvPr/>
          </p:nvSpPr>
          <p:spPr bwMode="auto">
            <a:xfrm>
              <a:off x="4353" y="3806"/>
              <a:ext cx="69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58"/>
            <p:cNvSpPr>
              <a:spLocks noChangeShapeType="1"/>
            </p:cNvSpPr>
            <p:nvPr/>
          </p:nvSpPr>
          <p:spPr bwMode="auto">
            <a:xfrm>
              <a:off x="4355" y="3991"/>
              <a:ext cx="69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" name="Group 64"/>
          <p:cNvGrpSpPr>
            <a:grpSpLocks/>
          </p:cNvGrpSpPr>
          <p:nvPr/>
        </p:nvGrpSpPr>
        <p:grpSpPr bwMode="auto">
          <a:xfrm>
            <a:off x="7766050" y="1796816"/>
            <a:ext cx="246063" cy="1116012"/>
            <a:chOff x="5001" y="1253"/>
            <a:chExt cx="155" cy="703"/>
          </a:xfrm>
        </p:grpSpPr>
        <p:sp>
          <p:nvSpPr>
            <p:cNvPr id="34" name="Line 65"/>
            <p:cNvSpPr>
              <a:spLocks noChangeShapeType="1"/>
            </p:cNvSpPr>
            <p:nvPr/>
          </p:nvSpPr>
          <p:spPr bwMode="auto">
            <a:xfrm>
              <a:off x="5001" y="1947"/>
              <a:ext cx="146" cy="0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5" name="Line 66"/>
            <p:cNvSpPr>
              <a:spLocks noChangeShapeType="1"/>
            </p:cNvSpPr>
            <p:nvPr/>
          </p:nvSpPr>
          <p:spPr bwMode="auto">
            <a:xfrm flipH="1" flipV="1">
              <a:off x="5156" y="1253"/>
              <a:ext cx="0" cy="703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" name="Line 67"/>
            <p:cNvSpPr>
              <a:spLocks noChangeShapeType="1"/>
            </p:cNvSpPr>
            <p:nvPr/>
          </p:nvSpPr>
          <p:spPr bwMode="auto">
            <a:xfrm flipH="1">
              <a:off x="5010" y="1262"/>
              <a:ext cx="137" cy="0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7" name="Group 72"/>
          <p:cNvGrpSpPr>
            <a:grpSpLocks/>
          </p:cNvGrpSpPr>
          <p:nvPr/>
        </p:nvGrpSpPr>
        <p:grpSpPr bwMode="auto">
          <a:xfrm>
            <a:off x="7780338" y="2261953"/>
            <a:ext cx="434975" cy="2857500"/>
            <a:chOff x="5010" y="1546"/>
            <a:chExt cx="274" cy="1800"/>
          </a:xfrm>
        </p:grpSpPr>
        <p:sp>
          <p:nvSpPr>
            <p:cNvPr id="38" name="Line 73"/>
            <p:cNvSpPr>
              <a:spLocks noChangeShapeType="1"/>
            </p:cNvSpPr>
            <p:nvPr/>
          </p:nvSpPr>
          <p:spPr bwMode="auto">
            <a:xfrm flipV="1">
              <a:off x="5010" y="1551"/>
              <a:ext cx="267" cy="0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9" name="Line 74"/>
            <p:cNvSpPr>
              <a:spLocks noChangeShapeType="1"/>
            </p:cNvSpPr>
            <p:nvPr/>
          </p:nvSpPr>
          <p:spPr bwMode="auto">
            <a:xfrm flipH="1">
              <a:off x="5284" y="1546"/>
              <a:ext cx="0" cy="1800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Line 75"/>
            <p:cNvSpPr>
              <a:spLocks noChangeShapeType="1"/>
            </p:cNvSpPr>
            <p:nvPr/>
          </p:nvSpPr>
          <p:spPr bwMode="auto">
            <a:xfrm flipH="1" flipV="1">
              <a:off x="5026" y="3341"/>
              <a:ext cx="251" cy="0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1" name="Rectangle 60"/>
          <p:cNvSpPr>
            <a:spLocks noChangeArrowheads="1"/>
          </p:cNvSpPr>
          <p:nvPr/>
        </p:nvSpPr>
        <p:spPr bwMode="auto">
          <a:xfrm>
            <a:off x="6770688" y="2292116"/>
            <a:ext cx="857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>
                <a:latin typeface="Times New Roman" pitchFamily="18" charset="0"/>
              </a:rPr>
              <a:t>  bat</a:t>
            </a:r>
            <a:endParaRPr lang="en-US" altLang="zh-CN" sz="2400" b="1" baseline="-25000">
              <a:latin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>
                <a:latin typeface="Times New Roman" pitchFamily="18" charset="0"/>
              </a:rPr>
              <a:t>0200</a:t>
            </a:r>
          </a:p>
        </p:txBody>
      </p:sp>
      <p:sp>
        <p:nvSpPr>
          <p:cNvPr id="42" name="Rectangle 61"/>
          <p:cNvSpPr>
            <a:spLocks noChangeArrowheads="1"/>
          </p:cNvSpPr>
          <p:nvPr/>
        </p:nvSpPr>
        <p:spPr bwMode="auto">
          <a:xfrm>
            <a:off x="6770688" y="1611078"/>
            <a:ext cx="857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>
                <a:latin typeface="Times New Roman" pitchFamily="18" charset="0"/>
              </a:rPr>
              <a:t>  cat</a:t>
            </a:r>
            <a:endParaRPr lang="en-US" altLang="zh-CN" sz="2400" b="1" baseline="-25000">
              <a:latin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>
                <a:latin typeface="Times New Roman" pitchFamily="18" charset="0"/>
              </a:rPr>
              <a:t>0325</a:t>
            </a:r>
          </a:p>
        </p:txBody>
      </p:sp>
      <p:sp>
        <p:nvSpPr>
          <p:cNvPr id="43" name="Rectangle 62"/>
          <p:cNvSpPr>
            <a:spLocks noChangeArrowheads="1"/>
          </p:cNvSpPr>
          <p:nvPr/>
        </p:nvSpPr>
        <p:spPr bwMode="auto">
          <a:xfrm>
            <a:off x="6740525" y="4876566"/>
            <a:ext cx="857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>
                <a:latin typeface="Times New Roman" pitchFamily="18" charset="0"/>
              </a:rPr>
              <a:t>  eat</a:t>
            </a:r>
            <a:endParaRPr lang="en-US" altLang="zh-CN" sz="2400" b="1" baseline="-25000">
              <a:latin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>
                <a:latin typeface="Times New Roman" pitchFamily="18" charset="0"/>
              </a:rPr>
              <a:t>  ∧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 bwMode="auto">
          <a:xfrm>
            <a:off x="368301" y="990943"/>
            <a:ext cx="5186362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spcBef>
                <a:spcPct val="20000"/>
              </a:spcBef>
              <a:defRPr/>
            </a:pPr>
            <a:r>
              <a:rPr lang="zh-CN" altLang="en-US" sz="3200" b="1" dirty="0">
                <a:latin typeface="+mn-lt"/>
                <a:ea typeface="+mn-ea"/>
              </a:rPr>
              <a:t>（</a:t>
            </a:r>
            <a:r>
              <a:rPr lang="en-US" altLang="zh-CN" sz="3200" b="1" dirty="0">
                <a:latin typeface="+mn-lt"/>
                <a:ea typeface="+mn-ea"/>
              </a:rPr>
              <a:t>2</a:t>
            </a:r>
            <a:r>
              <a:rPr lang="zh-CN" altLang="en-US" sz="3200" b="1" dirty="0">
                <a:latin typeface="+mn-lt"/>
                <a:ea typeface="+mn-ea"/>
              </a:rPr>
              <a:t>）</a:t>
            </a:r>
            <a:r>
              <a:rPr lang="en-US" altLang="zh-CN" sz="3200" b="1" dirty="0">
                <a:latin typeface="+mn-lt"/>
                <a:ea typeface="+mn-ea"/>
              </a:rPr>
              <a:t> Linked</a:t>
            </a:r>
            <a:r>
              <a:rPr lang="zh-CN" altLang="en-US" sz="3200" b="1" dirty="0">
                <a:latin typeface="+mn-lt"/>
                <a:ea typeface="+mn-ea"/>
              </a:rPr>
              <a:t>：</a:t>
            </a:r>
            <a:endParaRPr lang="en-US" altLang="zh-CN" sz="3200" b="1" dirty="0">
              <a:latin typeface="+mn-lt"/>
              <a:ea typeface="+mn-ea"/>
            </a:endParaRPr>
          </a:p>
          <a:p>
            <a:pPr marL="514350" indent="-51435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altLang="zh-CN" sz="3200" b="1" dirty="0">
                <a:latin typeface="+mn-lt"/>
                <a:ea typeface="+mn-ea"/>
              </a:rPr>
              <a:t> Storage cell</a:t>
            </a:r>
          </a:p>
          <a:p>
            <a:pPr marL="514350" indent="-51435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altLang="zh-CN" sz="3200" b="1" dirty="0">
                <a:latin typeface="+mn-lt"/>
                <a:ea typeface="+mn-ea"/>
              </a:rPr>
              <a:t> Logical relationship is described by the pointer</a:t>
            </a:r>
          </a:p>
        </p:txBody>
      </p:sp>
      <p:sp>
        <p:nvSpPr>
          <p:cNvPr id="45" name="矩形 44"/>
          <p:cNvSpPr/>
          <p:nvPr/>
        </p:nvSpPr>
        <p:spPr>
          <a:xfrm>
            <a:off x="5161660" y="877655"/>
            <a:ext cx="3487040" cy="5230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04C6C7-6FE5-1015-67AF-577B86FC5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46" name="灯片编号占位符 45">
            <a:extLst>
              <a:ext uri="{FF2B5EF4-FFF2-40B4-BE49-F238E27FC236}">
                <a16:creationId xmlns:a16="http://schemas.microsoft.com/office/drawing/2014/main" id="{8C6D7018-4609-34B6-1255-19012523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9651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D6B8D-8625-A404-B487-FA4EBFBC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structure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AA338E-4B47-ED90-7864-39D5A4A3B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微软雅黑" panose="020B0503020204020204" pitchFamily="34" charset="-122"/>
              </a:rPr>
              <a:t>存储数据，应该存些什么？怎样存？</a:t>
            </a:r>
            <a:endParaRPr lang="en-US" altLang="zh-CN" sz="2000" dirty="0">
              <a:latin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1600" dirty="0">
                <a:latin typeface="微软雅黑" panose="020B0503020204020204" pitchFamily="34" charset="-122"/>
              </a:rPr>
              <a:t>第一，不仅仅要保存数据本身的值，还要保存数据间的关系，这样才能把相关问题的所有信息都存储完整。保存数据间联系的目的，是可以通过这种联系找到与之相连的元素；</a:t>
            </a:r>
            <a:endParaRPr lang="en-US" altLang="zh-CN" sz="1600" dirty="0">
              <a:latin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1600" dirty="0">
                <a:latin typeface="微软雅黑" panose="020B0503020204020204" pitchFamily="34" charset="-122"/>
              </a:rPr>
              <a:t>第二，我们在计算机中存储数据的目的是为了对它们进行处理，如果存进机器了但要用时找不到，数据的存储就失去了意义，这里的“找到”的含义，一个是能找到需要的数据元素，另一个是能找到与之相联系的数据元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3DF0AA-57F6-1306-1FD4-E16BE318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80" y="3429000"/>
            <a:ext cx="3030949" cy="25281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364812-9E53-1F82-1CDC-606269A46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62" y="3868893"/>
            <a:ext cx="2584969" cy="7189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C25177-35B6-FB4B-E019-BDB1ECEAC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054" y="4777839"/>
            <a:ext cx="2609775" cy="718962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8659D2-BF2E-5ECF-A75C-6BE1FA40C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E58FCC1-2C29-0870-81F3-8F914E76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9F3FB5B-3E41-BBA6-3436-604C4546E273}"/>
              </a:ext>
            </a:extLst>
          </p:cNvPr>
          <p:cNvGrpSpPr/>
          <p:nvPr/>
        </p:nvGrpSpPr>
        <p:grpSpPr>
          <a:xfrm>
            <a:off x="2680854" y="3938155"/>
            <a:ext cx="1181006" cy="1480714"/>
            <a:chOff x="2680854" y="3938155"/>
            <a:chExt cx="1181006" cy="148071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48A7FEA-FF49-8474-E275-245C24C67037}"/>
                </a:ext>
              </a:extLst>
            </p:cNvPr>
            <p:cNvSpPr/>
            <p:nvPr/>
          </p:nvSpPr>
          <p:spPr>
            <a:xfrm>
              <a:off x="2680854" y="3938155"/>
              <a:ext cx="1181005" cy="56309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4BF65D-16FF-59A7-AF1F-841FF07A51BE}"/>
                </a:ext>
              </a:extLst>
            </p:cNvPr>
            <p:cNvSpPr/>
            <p:nvPr/>
          </p:nvSpPr>
          <p:spPr>
            <a:xfrm>
              <a:off x="2680854" y="4855771"/>
              <a:ext cx="1181006" cy="56309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3488728-2FB3-FD99-F34D-F23C7EDC65DD}"/>
              </a:ext>
            </a:extLst>
          </p:cNvPr>
          <p:cNvGrpSpPr/>
          <p:nvPr/>
        </p:nvGrpSpPr>
        <p:grpSpPr>
          <a:xfrm>
            <a:off x="6492372" y="3429002"/>
            <a:ext cx="1181006" cy="961158"/>
            <a:chOff x="2680854" y="4051575"/>
            <a:chExt cx="1181006" cy="130834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09228AF-D780-3247-14D6-D278831F9841}"/>
                </a:ext>
              </a:extLst>
            </p:cNvPr>
            <p:cNvSpPr/>
            <p:nvPr/>
          </p:nvSpPr>
          <p:spPr>
            <a:xfrm>
              <a:off x="2680854" y="4051575"/>
              <a:ext cx="1181005" cy="37417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33A1C31-F674-184C-16DB-CEFA0F1753BF}"/>
                </a:ext>
              </a:extLst>
            </p:cNvPr>
            <p:cNvSpPr/>
            <p:nvPr/>
          </p:nvSpPr>
          <p:spPr>
            <a:xfrm>
              <a:off x="2680854" y="5044697"/>
              <a:ext cx="1181006" cy="31522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7147A25-5418-048B-5617-2251C5671A24}"/>
              </a:ext>
            </a:extLst>
          </p:cNvPr>
          <p:cNvGrpSpPr/>
          <p:nvPr/>
        </p:nvGrpSpPr>
        <p:grpSpPr>
          <a:xfrm>
            <a:off x="6492371" y="4898761"/>
            <a:ext cx="1181006" cy="840238"/>
            <a:chOff x="2680854" y="4216174"/>
            <a:chExt cx="1181006" cy="114374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A8C508A-4312-7202-691D-0E2E64E454F5}"/>
                </a:ext>
              </a:extLst>
            </p:cNvPr>
            <p:cNvSpPr/>
            <p:nvPr/>
          </p:nvSpPr>
          <p:spPr>
            <a:xfrm>
              <a:off x="2680855" y="4216174"/>
              <a:ext cx="1181005" cy="37417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4B7E12E-00AE-E3D7-2C6A-CD7BA0F2DC34}"/>
                </a:ext>
              </a:extLst>
            </p:cNvPr>
            <p:cNvSpPr/>
            <p:nvPr/>
          </p:nvSpPr>
          <p:spPr>
            <a:xfrm>
              <a:off x="2680854" y="5044697"/>
              <a:ext cx="1181006" cy="31522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884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Logical Structure vs Physical Structure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Relationship between logical structure and physical structure</a:t>
            </a:r>
          </a:p>
          <a:p>
            <a:endParaRPr lang="en-US" altLang="zh-CN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/>
              <a:t>数据的</a:t>
            </a:r>
            <a:r>
              <a:rPr lang="zh-CN" altLang="en-US" sz="2000" b="1" dirty="0">
                <a:solidFill>
                  <a:srgbClr val="005825"/>
                </a:solidFill>
              </a:rPr>
              <a:t>逻辑结构</a:t>
            </a:r>
            <a:r>
              <a:rPr lang="zh-CN" altLang="en-US" sz="2000" dirty="0"/>
              <a:t>属于用户视图，是</a:t>
            </a:r>
            <a:r>
              <a:rPr lang="zh-CN" altLang="en-US" sz="2000" dirty="0">
                <a:solidFill>
                  <a:srgbClr val="FF0000"/>
                </a:solidFill>
              </a:rPr>
              <a:t>面向问题</a:t>
            </a:r>
            <a:r>
              <a:rPr lang="zh-CN" altLang="en-US" sz="2000" dirty="0"/>
              <a:t>的，反映了数据内部的构成方式，数据的逻辑结构独立于计算机；</a:t>
            </a:r>
            <a:endParaRPr lang="en-US" altLang="zh-CN" sz="20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/>
              <a:t>数据的</a:t>
            </a:r>
            <a:r>
              <a:rPr lang="zh-CN" altLang="en-US" sz="2000" b="1" dirty="0">
                <a:solidFill>
                  <a:srgbClr val="005825"/>
                </a:solidFill>
              </a:rPr>
              <a:t>物理存储结构</a:t>
            </a:r>
            <a:r>
              <a:rPr lang="zh-CN" altLang="en-US" sz="2000" dirty="0"/>
              <a:t>的实现要用计算机语言中的数据类型来描述，因而是依赖于具体的计算机语言的，是面向计算机的。</a:t>
            </a:r>
            <a:endParaRPr lang="en-US" altLang="zh-CN" sz="20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/>
              <a:t>一种数据的逻辑结构可以用多种存储结构来存储，而采用不同的存储结构，其数据处理的效率往往是不同的。 </a:t>
            </a:r>
          </a:p>
          <a:p>
            <a:pPr>
              <a:lnSpc>
                <a:spcPct val="125000"/>
              </a:lnSpc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E49C8C-C9BE-5276-CCE1-E90F8AC75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4C06E4-3C63-BFEC-EF68-6AD918E7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58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717E2-AF1A-8130-071F-ABF81350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数据的运算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E3375-4E0C-9F92-0B27-9A631E316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1800" dirty="0"/>
              <a:t>数据的运算有两个方面的含义，运算的定义与运算的实现：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运算的定义，取决于数据的逻辑结构，知道了问题中的数据及数据间的联系，我们就可以设计相应的数据处理方法。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endParaRPr lang="en-US" altLang="zh-CN" sz="1800" dirty="0"/>
          </a:p>
          <a:p>
            <a:pPr>
              <a:lnSpc>
                <a:spcPct val="120000"/>
              </a:lnSpc>
            </a:pPr>
            <a:endParaRPr lang="en-US" altLang="zh-CN" sz="1800" dirty="0"/>
          </a:p>
          <a:p>
            <a:pPr>
              <a:lnSpc>
                <a:spcPct val="120000"/>
              </a:lnSpc>
            </a:pPr>
            <a:endParaRPr lang="en-US" altLang="zh-CN" sz="1800" dirty="0"/>
          </a:p>
          <a:p>
            <a:pPr>
              <a:lnSpc>
                <a:spcPct val="120000"/>
              </a:lnSpc>
            </a:pP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一般常见的运算操作有以下这些：</a:t>
            </a:r>
            <a:endParaRPr lang="en-US" altLang="zh-CN" sz="1800" dirty="0"/>
          </a:p>
          <a:p>
            <a:pPr lvl="1">
              <a:lnSpc>
                <a:spcPct val="140000"/>
              </a:lnSpc>
            </a:pPr>
            <a:r>
              <a:rPr lang="zh-CN" altLang="en-US" sz="1400" dirty="0"/>
              <a:t>初始化：对存储结构设置初始值，或者申请存储空间。</a:t>
            </a:r>
            <a:endParaRPr lang="en-US" altLang="zh-CN" sz="1400" dirty="0"/>
          </a:p>
          <a:p>
            <a:pPr lvl="1">
              <a:lnSpc>
                <a:spcPct val="140000"/>
              </a:lnSpc>
            </a:pPr>
            <a:r>
              <a:rPr lang="zh-CN" altLang="en-US" sz="1400" dirty="0"/>
              <a:t>判空：判断存储空间是否为未存放有效值的状态</a:t>
            </a:r>
            <a:endParaRPr lang="en-US" altLang="zh-CN" sz="1400" dirty="0"/>
          </a:p>
          <a:p>
            <a:pPr lvl="1">
              <a:lnSpc>
                <a:spcPct val="140000"/>
              </a:lnSpc>
            </a:pPr>
            <a:r>
              <a:rPr lang="zh-CN" altLang="en-US" sz="1400" dirty="0"/>
              <a:t>查找：判断是否包含指定元素</a:t>
            </a:r>
            <a:endParaRPr lang="en-US" altLang="zh-CN" sz="1400" dirty="0"/>
          </a:p>
          <a:p>
            <a:pPr lvl="1">
              <a:lnSpc>
                <a:spcPct val="140000"/>
              </a:lnSpc>
            </a:pPr>
            <a:r>
              <a:rPr lang="zh-CN" altLang="en-US" sz="1400" dirty="0"/>
              <a:t>遍历：按某种次序访问所有元素，每个元素只被访问一次</a:t>
            </a:r>
            <a:endParaRPr lang="en-US" altLang="zh-CN" sz="1400" dirty="0"/>
          </a:p>
          <a:p>
            <a:pPr lvl="1">
              <a:lnSpc>
                <a:spcPct val="140000"/>
              </a:lnSpc>
            </a:pPr>
            <a:r>
              <a:rPr lang="zh-CN" altLang="en-US" sz="1400" dirty="0"/>
              <a:t>插入：增加指定元素</a:t>
            </a:r>
            <a:endParaRPr lang="en-US" altLang="zh-CN" sz="1400" dirty="0"/>
          </a:p>
          <a:p>
            <a:pPr lvl="1">
              <a:lnSpc>
                <a:spcPct val="140000"/>
              </a:lnSpc>
            </a:pPr>
            <a:r>
              <a:rPr lang="zh-CN" altLang="en-US" sz="1400" dirty="0"/>
              <a:t>删除：移去指定元素</a:t>
            </a:r>
            <a:endParaRPr lang="en-US" altLang="zh-CN" sz="1400" dirty="0"/>
          </a:p>
          <a:p>
            <a:pPr lvl="1">
              <a:lnSpc>
                <a:spcPct val="140000"/>
              </a:lnSpc>
            </a:pPr>
            <a:r>
              <a:rPr lang="en-US" altLang="zh-CN" sz="1400" dirty="0"/>
              <a:t>……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F83AFC-3FA1-5AC9-BE02-6A066332B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096" y="2135318"/>
            <a:ext cx="3099797" cy="1293682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96E9D4-C34E-438E-13CE-34DEEB8F3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71A3403-47B4-C0F1-45D9-8FF12DA56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037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Definition of ADT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</a:rPr>
              <a:t>(Abstract Data Type, ADT)</a:t>
            </a:r>
            <a:r>
              <a:rPr lang="zh-CN" altLang="en-US" sz="1600" dirty="0">
                <a:latin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</a:rPr>
              <a:t>is a mathematical model for data types where a data type is defined by its behavior (semantics) from the point of view of a user of the data, specifically in terms of possible values, possible operations on data of this type, and the behavior of these operations. </a:t>
            </a:r>
          </a:p>
          <a:p>
            <a:pPr>
              <a:lnSpc>
                <a:spcPct val="150000"/>
              </a:lnSpc>
            </a:pPr>
            <a:r>
              <a:rPr lang="zh-CN" altLang="en-US" sz="1800" dirty="0"/>
              <a:t>抽象数据类型是指一个数学模型及其定义在该模型上的一组操作。</a:t>
            </a:r>
            <a:endParaRPr lang="en-US" altLang="zh-CN" sz="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抽象数据类型的定义仅取决于它的一组逻辑特性，而与其在计算机内部如何表示和实现无关。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501246" y="3822260"/>
            <a:ext cx="2981778" cy="2117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en-US" altLang="zh-CN" sz="2400" b="1" dirty="0">
                <a:solidFill>
                  <a:srgbClr val="003399"/>
                </a:solidFill>
                <a:latin typeface="Garamond" pitchFamily="18" charset="0"/>
              </a:rPr>
              <a:t>ADT </a:t>
            </a:r>
            <a:r>
              <a:rPr lang="zh-CN" altLang="en-US" sz="2400" b="1" dirty="0">
                <a:solidFill>
                  <a:srgbClr val="003399"/>
                </a:solidFill>
                <a:latin typeface="Garamond" pitchFamily="18" charset="0"/>
              </a:rPr>
              <a:t> </a:t>
            </a:r>
            <a:r>
              <a:rPr lang="en-US" altLang="zh-CN" sz="2400" b="1" dirty="0">
                <a:solidFill>
                  <a:srgbClr val="003399"/>
                </a:solidFill>
                <a:latin typeface="Garamond" pitchFamily="18" charset="0"/>
              </a:rPr>
              <a:t>Name</a:t>
            </a:r>
            <a:endParaRPr lang="zh-CN" altLang="en-US" sz="2400" b="1" dirty="0">
              <a:solidFill>
                <a:srgbClr val="003399"/>
              </a:solidFill>
              <a:latin typeface="Garamond" pitchFamily="18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400" b="1" dirty="0">
                <a:solidFill>
                  <a:srgbClr val="003399"/>
                </a:solidFill>
                <a:latin typeface="Garamond" pitchFamily="18" charset="0"/>
              </a:rPr>
              <a:t>    </a:t>
            </a:r>
            <a:r>
              <a:rPr lang="en-US" altLang="zh-CN" sz="2400" b="1" dirty="0">
                <a:solidFill>
                  <a:srgbClr val="003399"/>
                </a:solidFill>
                <a:latin typeface="Garamond" pitchFamily="18" charset="0"/>
              </a:rPr>
              <a:t>Describe of data</a:t>
            </a:r>
            <a:r>
              <a:rPr lang="zh-CN" altLang="en-US" sz="2400" b="1" dirty="0">
                <a:solidFill>
                  <a:srgbClr val="003399"/>
                </a:solidFill>
                <a:latin typeface="Garamond" pitchFamily="18" charset="0"/>
              </a:rPr>
              <a:t>；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400" b="1" dirty="0">
                <a:solidFill>
                  <a:srgbClr val="003399"/>
                </a:solidFill>
                <a:latin typeface="Garamond" pitchFamily="18" charset="0"/>
              </a:rPr>
              <a:t>    </a:t>
            </a:r>
            <a:r>
              <a:rPr lang="en-US" altLang="zh-CN" sz="2400" b="1" dirty="0">
                <a:solidFill>
                  <a:srgbClr val="003399"/>
                </a:solidFill>
                <a:latin typeface="Garamond" pitchFamily="18" charset="0"/>
              </a:rPr>
              <a:t>Operations;</a:t>
            </a:r>
            <a:endParaRPr lang="zh-CN" altLang="en-US" sz="2400" b="1" dirty="0">
              <a:solidFill>
                <a:srgbClr val="003399"/>
              </a:solidFill>
              <a:latin typeface="Garamond" pitchFamily="18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en-US" altLang="zh-CN" sz="2400" b="1" dirty="0">
                <a:solidFill>
                  <a:srgbClr val="003399"/>
                </a:solidFill>
                <a:latin typeface="Garamond" pitchFamily="18" charset="0"/>
              </a:rPr>
              <a:t>END ADT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124075" y="3939609"/>
            <a:ext cx="5111750" cy="2105187"/>
          </a:xfrm>
          <a:prstGeom prst="rect">
            <a:avLst/>
          </a:prstGeom>
          <a:noFill/>
          <a:ln w="44450">
            <a:solidFill>
              <a:srgbClr val="00582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26C075F-E0A6-D19D-0759-C50D0DBB3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5C362D5-09C5-692D-F34C-3567D7A4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8470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Simple Case</a:t>
            </a:r>
            <a:endParaRPr lang="zh-CN" altLang="en-US" dirty="0"/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357188" y="1428750"/>
          <a:ext cx="3278187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914400" imgH="203040" progId="Equation.3">
                  <p:embed/>
                </p:oleObj>
              </mc:Choice>
              <mc:Fallback>
                <p:oleObj name="公式" r:id="rId2" imgW="914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1428750"/>
                        <a:ext cx="3278187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323850" y="2708275"/>
          <a:ext cx="3606800" cy="260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320480" imgH="914400" progId="Equation.3">
                  <p:embed/>
                </p:oleObj>
              </mc:Choice>
              <mc:Fallback>
                <p:oleObj name="公式" r:id="rId4" imgW="132048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708275"/>
                        <a:ext cx="3606800" cy="2605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4427538" y="1114425"/>
            <a:ext cx="4781550" cy="4413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 b="1" dirty="0">
                <a:latin typeface="Times New Roman" pitchFamily="18" charset="0"/>
                <a:ea typeface="华文行楷" pitchFamily="2" charset="-122"/>
              </a:rPr>
              <a:t>Main()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400" b="1" dirty="0">
                <a:latin typeface="Times New Roman" pitchFamily="18" charset="0"/>
                <a:ea typeface="华文行楷" pitchFamily="2" charset="-122"/>
              </a:rPr>
              <a:t>{ int a, b, c;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400" b="1" dirty="0">
                <a:latin typeface="Times New Roman" pitchFamily="18" charset="0"/>
                <a:ea typeface="华文行楷" pitchFamily="2" charset="-122"/>
              </a:rPr>
              <a:t>   float x1, x2;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400" b="1" dirty="0">
                <a:latin typeface="Times New Roman" pitchFamily="18" charset="0"/>
                <a:ea typeface="华文行楷" pitchFamily="2" charset="-122"/>
              </a:rPr>
              <a:t>   a = 1;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400" b="1" dirty="0">
                <a:latin typeface="Times New Roman" pitchFamily="18" charset="0"/>
                <a:ea typeface="华文行楷" pitchFamily="2" charset="-122"/>
              </a:rPr>
              <a:t>   b = 4;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400" b="1" dirty="0">
                <a:latin typeface="Times New Roman" pitchFamily="18" charset="0"/>
                <a:ea typeface="华文行楷" pitchFamily="2" charset="-122"/>
              </a:rPr>
              <a:t>   c = -8;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400" b="1" dirty="0">
                <a:latin typeface="Times New Roman" pitchFamily="18" charset="0"/>
                <a:ea typeface="华文行楷" pitchFamily="2" charset="-122"/>
              </a:rPr>
              <a:t>   x1=(-</a:t>
            </a:r>
            <a:r>
              <a:rPr lang="en-US" altLang="zh-CN" sz="2400" b="1" dirty="0" err="1">
                <a:latin typeface="Times New Roman" pitchFamily="18" charset="0"/>
                <a:ea typeface="华文行楷" pitchFamily="2" charset="-122"/>
              </a:rPr>
              <a:t>b+sqrt</a:t>
            </a:r>
            <a:r>
              <a:rPr lang="en-US" altLang="zh-CN" sz="2400" b="1" dirty="0">
                <a:latin typeface="Times New Roman" pitchFamily="18" charset="0"/>
                <a:ea typeface="华文行楷" pitchFamily="2" charset="-122"/>
              </a:rPr>
              <a:t>(b*b-4*a*c) )/(2*a);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400" b="1" dirty="0">
                <a:latin typeface="Times New Roman" pitchFamily="18" charset="0"/>
                <a:ea typeface="华文行楷" pitchFamily="2" charset="-122"/>
              </a:rPr>
              <a:t>   x2=(-b-</a:t>
            </a:r>
            <a:r>
              <a:rPr lang="en-US" altLang="zh-CN" sz="2400" b="1" dirty="0" err="1">
                <a:latin typeface="Times New Roman" pitchFamily="18" charset="0"/>
                <a:ea typeface="华文行楷" pitchFamily="2" charset="-122"/>
              </a:rPr>
              <a:t>sqrt</a:t>
            </a:r>
            <a:r>
              <a:rPr lang="en-US" altLang="zh-CN" sz="2400" b="1" dirty="0">
                <a:latin typeface="Times New Roman" pitchFamily="18" charset="0"/>
                <a:ea typeface="华文行楷" pitchFamily="2" charset="-122"/>
              </a:rPr>
              <a:t>(b*b-4*a*c))/(2*a);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400" b="1" dirty="0">
                <a:latin typeface="Times New Roman" pitchFamily="18" charset="0"/>
                <a:ea typeface="华文行楷" pitchFamily="2" charset="-122"/>
              </a:rPr>
              <a:t>}</a:t>
            </a: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4356099" y="1125538"/>
            <a:ext cx="4657271" cy="4465637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430CEA-FF95-D1D0-DB99-0FFFFE3E6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32CC74-8F5B-C0F8-1E7C-C4737820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138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Definition of ADT</a:t>
            </a:r>
            <a:endParaRPr lang="zh-CN" alt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24542" y="1087669"/>
            <a:ext cx="8395607" cy="362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Operation description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Name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（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parameters list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）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Input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      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data used to input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Output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   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data used to output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Pre-condition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 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if the condition can not be satisfied, the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                    operation may be not correct.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Post-condition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The status after the operation be executed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。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353E5F-444A-A31A-2B14-61437834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6C251F-9D7C-7E0B-110C-A18CA179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5403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Case: Big integer</a:t>
            </a:r>
            <a:endParaRPr lang="zh-CN" alt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71563" y="851144"/>
            <a:ext cx="3571106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b="1" dirty="0">
                <a:latin typeface="Garamond" pitchFamily="18" charset="0"/>
              </a:rPr>
              <a:t>ADT </a:t>
            </a:r>
            <a:r>
              <a:rPr lang="en-US" altLang="zh-CN" sz="2000" b="1" dirty="0" err="1">
                <a:latin typeface="Garamond" pitchFamily="18" charset="0"/>
              </a:rPr>
              <a:t>Bigint</a:t>
            </a:r>
            <a:endParaRPr lang="en-US" altLang="zh-CN" sz="2000" b="1" dirty="0">
              <a:latin typeface="Garamond" pitchFamily="18" charset="0"/>
            </a:endParaRPr>
          </a:p>
          <a:p>
            <a:pPr eaLnBrk="1" hangingPunct="1"/>
            <a:r>
              <a:rPr lang="en-US" altLang="zh-CN" sz="2000" b="1" dirty="0">
                <a:latin typeface="Garamond" pitchFamily="18" charset="0"/>
              </a:rPr>
              <a:t>  DATA</a:t>
            </a:r>
          </a:p>
          <a:p>
            <a:pPr eaLnBrk="1" hangingPunct="1"/>
            <a:r>
              <a:rPr lang="en-US" altLang="zh-CN" sz="2000" b="1" dirty="0">
                <a:latin typeface="Garamond" pitchFamily="18" charset="0"/>
              </a:rPr>
              <a:t>      n: 0..2</a:t>
            </a:r>
            <a:r>
              <a:rPr lang="en-US" altLang="zh-CN" sz="2000" b="1" baseline="30000" dirty="0">
                <a:latin typeface="Garamond" pitchFamily="18" charset="0"/>
              </a:rPr>
              <a:t>512</a:t>
            </a:r>
            <a:r>
              <a:rPr lang="en-US" altLang="zh-CN" sz="2000" b="1" dirty="0">
                <a:latin typeface="Garamond" pitchFamily="18" charset="0"/>
              </a:rPr>
              <a:t>-1;</a:t>
            </a:r>
          </a:p>
          <a:p>
            <a:pPr eaLnBrk="1" hangingPunct="1"/>
            <a:r>
              <a:rPr lang="en-US" altLang="zh-CN" sz="2000" b="1" dirty="0">
                <a:latin typeface="Garamond" pitchFamily="18" charset="0"/>
              </a:rPr>
              <a:t>  Operations</a:t>
            </a:r>
          </a:p>
          <a:p>
            <a:pPr eaLnBrk="1" hangingPunct="1"/>
            <a:r>
              <a:rPr lang="en-US" altLang="zh-CN" sz="2000" b="1" dirty="0">
                <a:latin typeface="Garamond" pitchFamily="18" charset="0"/>
              </a:rPr>
              <a:t>      </a:t>
            </a:r>
            <a:r>
              <a:rPr lang="en-US" altLang="zh-CN" sz="2000" b="1" dirty="0" err="1">
                <a:latin typeface="Garamond" pitchFamily="18" charset="0"/>
              </a:rPr>
              <a:t>Addone</a:t>
            </a:r>
            <a:endParaRPr lang="en-US" altLang="zh-CN" sz="2000" b="1" dirty="0">
              <a:latin typeface="Garamond" pitchFamily="18" charset="0"/>
            </a:endParaRPr>
          </a:p>
          <a:p>
            <a:pPr eaLnBrk="1" hangingPunct="1"/>
            <a:r>
              <a:rPr lang="en-US" altLang="zh-CN" sz="2000" b="1" dirty="0">
                <a:latin typeface="Garamond" pitchFamily="18" charset="0"/>
              </a:rPr>
              <a:t>         Pre-condition</a:t>
            </a:r>
            <a:r>
              <a:rPr lang="zh-CN" altLang="en-US" sz="2000" b="1" dirty="0">
                <a:latin typeface="Garamond" pitchFamily="18" charset="0"/>
              </a:rPr>
              <a:t>： </a:t>
            </a:r>
            <a:r>
              <a:rPr lang="en-US" altLang="zh-CN" sz="2000" b="1" dirty="0">
                <a:latin typeface="Garamond" pitchFamily="18" charset="0"/>
              </a:rPr>
              <a:t>n+1&lt;2</a:t>
            </a:r>
            <a:r>
              <a:rPr lang="en-US" altLang="zh-CN" sz="2000" b="1" baseline="30000" dirty="0">
                <a:latin typeface="Garamond" pitchFamily="18" charset="0"/>
              </a:rPr>
              <a:t>512</a:t>
            </a:r>
            <a:r>
              <a:rPr lang="en-US" altLang="zh-CN" sz="2000" b="1" dirty="0">
                <a:latin typeface="Garamond" pitchFamily="18" charset="0"/>
              </a:rPr>
              <a:t>;</a:t>
            </a:r>
            <a:endParaRPr lang="en-US" altLang="zh-CN" sz="2000" b="1" baseline="30000" dirty="0">
              <a:latin typeface="Garamond" pitchFamily="18" charset="0"/>
            </a:endParaRPr>
          </a:p>
          <a:p>
            <a:pPr eaLnBrk="1" hangingPunct="1"/>
            <a:r>
              <a:rPr lang="en-US" altLang="zh-CN" sz="2000" b="1" dirty="0">
                <a:latin typeface="Garamond" pitchFamily="18" charset="0"/>
              </a:rPr>
              <a:t>         Post-condition</a:t>
            </a:r>
            <a:r>
              <a:rPr lang="zh-CN" altLang="en-US" sz="2000" b="1" dirty="0">
                <a:latin typeface="Garamond" pitchFamily="18" charset="0"/>
              </a:rPr>
              <a:t>：</a:t>
            </a:r>
            <a:r>
              <a:rPr lang="en-US" altLang="zh-CN" sz="2000" b="1" dirty="0">
                <a:latin typeface="Garamond" pitchFamily="18" charset="0"/>
              </a:rPr>
              <a:t>n=n+1;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458832" y="3082975"/>
            <a:ext cx="293375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b="1" dirty="0" err="1">
                <a:solidFill>
                  <a:srgbClr val="003399"/>
                </a:solidFill>
                <a:latin typeface="Garamond" pitchFamily="18" charset="0"/>
              </a:rPr>
              <a:t>Subone</a:t>
            </a:r>
            <a:endParaRPr lang="en-US" altLang="zh-CN" sz="2000" b="1" dirty="0">
              <a:solidFill>
                <a:srgbClr val="003399"/>
              </a:solidFill>
              <a:latin typeface="Garamond" pitchFamily="18" charset="0"/>
            </a:endParaRPr>
          </a:p>
          <a:p>
            <a:pPr eaLnBrk="1" hangingPunct="1"/>
            <a:r>
              <a:rPr lang="en-US" altLang="zh-CN" sz="2000" b="1" dirty="0">
                <a:solidFill>
                  <a:srgbClr val="003399"/>
                </a:solidFill>
                <a:latin typeface="Garamond" pitchFamily="18" charset="0"/>
              </a:rPr>
              <a:t>   Pre-condition</a:t>
            </a:r>
            <a:r>
              <a:rPr lang="zh-CN" altLang="en-US" sz="2000" b="1" dirty="0">
                <a:solidFill>
                  <a:srgbClr val="003399"/>
                </a:solidFill>
                <a:latin typeface="Garamond" pitchFamily="18" charset="0"/>
              </a:rPr>
              <a:t>：</a:t>
            </a:r>
            <a:r>
              <a:rPr lang="en-US" altLang="zh-CN" sz="2000" b="1" dirty="0">
                <a:solidFill>
                  <a:srgbClr val="003399"/>
                </a:solidFill>
                <a:latin typeface="Garamond" pitchFamily="18" charset="0"/>
              </a:rPr>
              <a:t>n&gt;0;</a:t>
            </a:r>
          </a:p>
          <a:p>
            <a:pPr eaLnBrk="1" hangingPunct="1"/>
            <a:r>
              <a:rPr lang="en-US" altLang="zh-CN" sz="2000" b="1" dirty="0">
                <a:solidFill>
                  <a:srgbClr val="003399"/>
                </a:solidFill>
                <a:latin typeface="Garamond" pitchFamily="18" charset="0"/>
              </a:rPr>
              <a:t>   Post-condition</a:t>
            </a:r>
            <a:r>
              <a:rPr lang="zh-CN" altLang="en-US" sz="2000" b="1" dirty="0">
                <a:solidFill>
                  <a:srgbClr val="003399"/>
                </a:solidFill>
                <a:latin typeface="Garamond" pitchFamily="18" charset="0"/>
              </a:rPr>
              <a:t>：</a:t>
            </a:r>
            <a:r>
              <a:rPr lang="en-US" altLang="zh-CN" sz="2000" b="1" dirty="0">
                <a:solidFill>
                  <a:srgbClr val="003399"/>
                </a:solidFill>
                <a:latin typeface="Garamond" pitchFamily="18" charset="0"/>
              </a:rPr>
              <a:t>n=n-1;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458832" y="4145330"/>
            <a:ext cx="627538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b="1" dirty="0" err="1">
                <a:solidFill>
                  <a:srgbClr val="660033"/>
                </a:solidFill>
                <a:latin typeface="Garamond" pitchFamily="18" charset="0"/>
              </a:rPr>
              <a:t>Mult</a:t>
            </a:r>
            <a:r>
              <a:rPr lang="en-US" altLang="zh-CN" sz="2000" b="1" dirty="0">
                <a:solidFill>
                  <a:srgbClr val="660033"/>
                </a:solidFill>
                <a:latin typeface="Garamond" pitchFamily="18" charset="0"/>
              </a:rPr>
              <a:t>(</a:t>
            </a:r>
            <a:r>
              <a:rPr lang="en-US" altLang="zh-CN" sz="2000" b="1" dirty="0" err="1">
                <a:solidFill>
                  <a:srgbClr val="660033"/>
                </a:solidFill>
                <a:latin typeface="Garamond" pitchFamily="18" charset="0"/>
              </a:rPr>
              <a:t>x,y</a:t>
            </a:r>
            <a:r>
              <a:rPr lang="en-US" altLang="zh-CN" sz="2000" b="1" dirty="0">
                <a:solidFill>
                  <a:srgbClr val="660033"/>
                </a:solidFill>
                <a:latin typeface="Garamond" pitchFamily="18" charset="0"/>
              </a:rPr>
              <a:t>)</a:t>
            </a:r>
          </a:p>
          <a:p>
            <a:pPr eaLnBrk="1" hangingPunct="1"/>
            <a:r>
              <a:rPr lang="en-US" altLang="zh-CN" sz="2000" b="1" dirty="0">
                <a:solidFill>
                  <a:srgbClr val="660033"/>
                </a:solidFill>
                <a:latin typeface="Garamond" pitchFamily="18" charset="0"/>
              </a:rPr>
              <a:t>   Input</a:t>
            </a:r>
            <a:r>
              <a:rPr lang="zh-CN" altLang="en-US" sz="2000" b="1" dirty="0">
                <a:solidFill>
                  <a:srgbClr val="660033"/>
                </a:solidFill>
                <a:latin typeface="Garamond" pitchFamily="18" charset="0"/>
              </a:rPr>
              <a:t>：</a:t>
            </a:r>
            <a:r>
              <a:rPr lang="en-US" altLang="zh-CN" sz="2000" b="1" dirty="0">
                <a:solidFill>
                  <a:srgbClr val="660033"/>
                </a:solidFill>
                <a:latin typeface="Garamond" pitchFamily="18" charset="0"/>
              </a:rPr>
              <a:t>(</a:t>
            </a:r>
            <a:r>
              <a:rPr lang="en-US" altLang="zh-CN" sz="2000" b="1" dirty="0" err="1">
                <a:solidFill>
                  <a:srgbClr val="660033"/>
                </a:solidFill>
                <a:latin typeface="Garamond" pitchFamily="18" charset="0"/>
              </a:rPr>
              <a:t>x:Bigint</a:t>
            </a:r>
            <a:r>
              <a:rPr lang="en-US" altLang="zh-CN" sz="2000" b="1" dirty="0">
                <a:solidFill>
                  <a:srgbClr val="660033"/>
                </a:solidFill>
                <a:latin typeface="Garamond" pitchFamily="18" charset="0"/>
              </a:rPr>
              <a:t>)</a:t>
            </a:r>
            <a:r>
              <a:rPr lang="zh-CN" altLang="en-US" sz="2000" b="1" dirty="0">
                <a:solidFill>
                  <a:srgbClr val="660033"/>
                </a:solidFill>
                <a:latin typeface="Garamond" pitchFamily="18" charset="0"/>
              </a:rPr>
              <a:t>；</a:t>
            </a:r>
          </a:p>
          <a:p>
            <a:pPr eaLnBrk="1" hangingPunct="1"/>
            <a:r>
              <a:rPr lang="zh-CN" altLang="en-US" sz="2000" b="1" dirty="0">
                <a:solidFill>
                  <a:srgbClr val="660033"/>
                </a:solidFill>
                <a:latin typeface="Garamond" pitchFamily="18" charset="0"/>
              </a:rPr>
              <a:t>   </a:t>
            </a:r>
            <a:r>
              <a:rPr lang="en-US" altLang="zh-CN" sz="2000" b="1" dirty="0" err="1">
                <a:solidFill>
                  <a:srgbClr val="660033"/>
                </a:solidFill>
                <a:latin typeface="Garamond" pitchFamily="18" charset="0"/>
              </a:rPr>
              <a:t>Outpit</a:t>
            </a:r>
            <a:r>
              <a:rPr lang="en-US" altLang="zh-CN" sz="2000" b="1" dirty="0">
                <a:solidFill>
                  <a:srgbClr val="660033"/>
                </a:solidFill>
                <a:latin typeface="Garamond" pitchFamily="18" charset="0"/>
                <a:sym typeface="Wingdings" pitchFamily="2" charset="2"/>
              </a:rPr>
              <a:t>:  (</a:t>
            </a:r>
            <a:r>
              <a:rPr lang="en-US" altLang="zh-CN" sz="2000" b="1" dirty="0">
                <a:solidFill>
                  <a:srgbClr val="660033"/>
                </a:solidFill>
                <a:latin typeface="Garamond" pitchFamily="18" charset="0"/>
              </a:rPr>
              <a:t>y: </a:t>
            </a:r>
            <a:r>
              <a:rPr lang="en-US" altLang="zh-CN" sz="2000" b="1" dirty="0" err="1">
                <a:solidFill>
                  <a:srgbClr val="660033"/>
                </a:solidFill>
                <a:latin typeface="Garamond" pitchFamily="18" charset="0"/>
              </a:rPr>
              <a:t>Bigint</a:t>
            </a:r>
            <a:r>
              <a:rPr lang="en-US" altLang="zh-CN" sz="2000" b="1" dirty="0">
                <a:solidFill>
                  <a:srgbClr val="660033"/>
                </a:solidFill>
                <a:latin typeface="Garamond" pitchFamily="18" charset="0"/>
              </a:rPr>
              <a:t>)</a:t>
            </a:r>
            <a:r>
              <a:rPr lang="zh-CN" altLang="en-US" sz="2000" b="1" dirty="0">
                <a:solidFill>
                  <a:srgbClr val="660033"/>
                </a:solidFill>
                <a:latin typeface="Garamond" pitchFamily="18" charset="0"/>
              </a:rPr>
              <a:t>；</a:t>
            </a:r>
          </a:p>
          <a:p>
            <a:pPr eaLnBrk="1" hangingPunct="1"/>
            <a:r>
              <a:rPr lang="en-US" altLang="zh-CN" sz="2000" b="1" dirty="0">
                <a:solidFill>
                  <a:srgbClr val="660033"/>
                </a:solidFill>
                <a:latin typeface="Garamond" pitchFamily="18" charset="0"/>
              </a:rPr>
              <a:t>   Pre-condition</a:t>
            </a:r>
            <a:r>
              <a:rPr lang="zh-CN" altLang="en-US" sz="2000" b="1" dirty="0">
                <a:solidFill>
                  <a:srgbClr val="660033"/>
                </a:solidFill>
                <a:latin typeface="Garamond" pitchFamily="18" charset="0"/>
              </a:rPr>
              <a:t>：</a:t>
            </a:r>
            <a:r>
              <a:rPr lang="en-US" altLang="zh-CN" sz="2000" b="1" dirty="0">
                <a:solidFill>
                  <a:srgbClr val="660033"/>
                </a:solidFill>
                <a:latin typeface="Garamond" pitchFamily="18" charset="0"/>
              </a:rPr>
              <a:t>n*</a:t>
            </a:r>
            <a:r>
              <a:rPr lang="en-US" altLang="zh-CN" sz="2000" b="1" dirty="0" err="1">
                <a:solidFill>
                  <a:srgbClr val="660033"/>
                </a:solidFill>
                <a:latin typeface="Garamond" pitchFamily="18" charset="0"/>
              </a:rPr>
              <a:t>x.n</a:t>
            </a:r>
            <a:r>
              <a:rPr lang="en-US" altLang="zh-CN" sz="2000" b="1" dirty="0">
                <a:solidFill>
                  <a:srgbClr val="660033"/>
                </a:solidFill>
                <a:latin typeface="Garamond" pitchFamily="18" charset="0"/>
              </a:rPr>
              <a:t>&lt;2</a:t>
            </a:r>
            <a:r>
              <a:rPr lang="en-US" altLang="zh-CN" sz="2000" b="1" baseline="30000" dirty="0">
                <a:solidFill>
                  <a:srgbClr val="660033"/>
                </a:solidFill>
                <a:latin typeface="Garamond" pitchFamily="18" charset="0"/>
              </a:rPr>
              <a:t>512</a:t>
            </a:r>
            <a:r>
              <a:rPr lang="en-US" altLang="zh-CN" sz="2000" b="1" dirty="0">
                <a:solidFill>
                  <a:srgbClr val="660033"/>
                </a:solidFill>
                <a:latin typeface="Garamond" pitchFamily="18" charset="0"/>
              </a:rPr>
              <a:t>;</a:t>
            </a:r>
          </a:p>
          <a:p>
            <a:pPr eaLnBrk="1" hangingPunct="1"/>
            <a:r>
              <a:rPr lang="en-US" altLang="zh-CN" sz="2000" b="1" dirty="0">
                <a:solidFill>
                  <a:srgbClr val="660033"/>
                </a:solidFill>
                <a:latin typeface="Garamond" pitchFamily="18" charset="0"/>
              </a:rPr>
              <a:t>   Post-condition</a:t>
            </a:r>
            <a:r>
              <a:rPr lang="zh-CN" altLang="en-US" sz="2000" b="1" dirty="0">
                <a:solidFill>
                  <a:srgbClr val="660033"/>
                </a:solidFill>
                <a:latin typeface="Garamond" pitchFamily="18" charset="0"/>
              </a:rPr>
              <a:t>：</a:t>
            </a:r>
            <a:r>
              <a:rPr lang="en-US" altLang="zh-CN" sz="2000" b="1" dirty="0" err="1">
                <a:solidFill>
                  <a:srgbClr val="660033"/>
                </a:solidFill>
                <a:latin typeface="Garamond" pitchFamily="18" charset="0"/>
              </a:rPr>
              <a:t>y.n</a:t>
            </a:r>
            <a:r>
              <a:rPr lang="en-US" altLang="zh-CN" sz="2000" b="1" dirty="0">
                <a:solidFill>
                  <a:srgbClr val="660033"/>
                </a:solidFill>
                <a:latin typeface="Garamond" pitchFamily="18" charset="0"/>
              </a:rPr>
              <a:t>=n*</a:t>
            </a:r>
            <a:r>
              <a:rPr lang="en-US" altLang="zh-CN" sz="2000" b="1" dirty="0" err="1">
                <a:solidFill>
                  <a:srgbClr val="660033"/>
                </a:solidFill>
                <a:latin typeface="Garamond" pitchFamily="18" charset="0"/>
              </a:rPr>
              <a:t>x.n</a:t>
            </a:r>
            <a:r>
              <a:rPr lang="en-US" altLang="zh-CN" sz="2000" b="1" dirty="0">
                <a:solidFill>
                  <a:srgbClr val="660033"/>
                </a:solidFill>
                <a:latin typeface="Garamond" pitchFamily="18" charset="0"/>
              </a:rPr>
              <a:t>;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233890" y="5776546"/>
            <a:ext cx="12570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b="1" dirty="0">
                <a:latin typeface="Garamond" pitchFamily="18" charset="0"/>
              </a:rPr>
              <a:t>End ADT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0A6925-40E1-C887-5858-6A8E83B5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03376A7-285D-2AFD-870D-A0C65BA3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0094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Case: Triple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1881" y="967890"/>
            <a:ext cx="7180237" cy="5050556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DE10D1-01D7-82B0-1C3C-24C9A8ADB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1F1D6F-EAED-C1FE-2D3A-9DFA9952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1500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Classes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C++ has emerged as the leading systems programming language. In addition to fixing many of the syntactic flaws of C, C++ </a:t>
            </a:r>
            <a:r>
              <a:rPr lang="en-US" altLang="zh-CN" b="1" i="1" dirty="0">
                <a:solidFill>
                  <a:srgbClr val="FF0000"/>
                </a:solidFill>
              </a:rPr>
              <a:t>provides direct constructs (the class and template) to implement generic data structures as abstract data types.</a:t>
            </a:r>
          </a:p>
          <a:p>
            <a:endParaRPr lang="zh-CN" altLang="en-US" dirty="0"/>
          </a:p>
        </p:txBody>
      </p: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275109" y="3510645"/>
            <a:ext cx="8572500" cy="2571750"/>
            <a:chOff x="342" y="1593"/>
            <a:chExt cx="5400" cy="1620"/>
          </a:xfrm>
        </p:grpSpPr>
        <p:grpSp>
          <p:nvGrpSpPr>
            <p:cNvPr id="7" name="Group 14"/>
            <p:cNvGrpSpPr>
              <a:grpSpLocks/>
            </p:cNvGrpSpPr>
            <p:nvPr/>
          </p:nvGrpSpPr>
          <p:grpSpPr bwMode="auto">
            <a:xfrm>
              <a:off x="612" y="1593"/>
              <a:ext cx="4585" cy="1048"/>
              <a:chOff x="648" y="1183"/>
              <a:chExt cx="2778" cy="445"/>
            </a:xfrm>
          </p:grpSpPr>
          <p:sp>
            <p:nvSpPr>
              <p:cNvPr id="9" name="Rectangle 15"/>
              <p:cNvSpPr>
                <a:spLocks noChangeArrowheads="1"/>
              </p:cNvSpPr>
              <p:nvPr/>
            </p:nvSpPr>
            <p:spPr bwMode="auto">
              <a:xfrm>
                <a:off x="648" y="1183"/>
                <a:ext cx="611" cy="439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>
                  <a:lnSpc>
                    <a:spcPct val="130000"/>
                  </a:lnSpc>
                </a:pPr>
                <a:r>
                  <a:rPr lang="en-US" altLang="zh-CN" sz="2400" b="1">
                    <a:latin typeface="Times New Roman" pitchFamily="18" charset="0"/>
                  </a:rPr>
                  <a:t>ADT</a:t>
                </a:r>
                <a:endParaRPr lang="en-US" altLang="zh-CN" sz="2400" b="1">
                  <a:latin typeface="宋体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2400" b="1"/>
                  <a:t>·</a:t>
                </a:r>
                <a:r>
                  <a:rPr lang="zh-CN" altLang="en-US" sz="2400" b="1">
                    <a:latin typeface="宋体" charset="-122"/>
                  </a:rPr>
                  <a:t>逻辑结构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2400" b="1">
                    <a:latin typeface="Times New Roman" pitchFamily="18" charset="0"/>
                  </a:rPr>
                  <a:t>·</a:t>
                </a:r>
                <a:r>
                  <a:rPr lang="zh-CN" altLang="en-US" sz="2400" b="1">
                    <a:latin typeface="Times New Roman" pitchFamily="18" charset="0"/>
                  </a:rPr>
                  <a:t>操作集合</a:t>
                </a:r>
                <a:endParaRPr lang="zh-CN" altLang="en-US" sz="2400" b="1">
                  <a:latin typeface="Tahoma" pitchFamily="34" charset="0"/>
                </a:endParaRPr>
              </a:p>
            </p:txBody>
          </p:sp>
          <p:sp>
            <p:nvSpPr>
              <p:cNvPr id="10" name="AutoShape 16"/>
              <p:cNvSpPr>
                <a:spLocks noChangeArrowheads="1"/>
              </p:cNvSpPr>
              <p:nvPr/>
            </p:nvSpPr>
            <p:spPr bwMode="auto">
              <a:xfrm>
                <a:off x="1343" y="1316"/>
                <a:ext cx="324" cy="169"/>
              </a:xfrm>
              <a:prstGeom prst="rightArrow">
                <a:avLst>
                  <a:gd name="adj1" fmla="val 50000"/>
                  <a:gd name="adj2" fmla="val 47929"/>
                </a:avLst>
              </a:prstGeom>
              <a:noFill/>
              <a:ln w="285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Rectangle 17"/>
              <p:cNvSpPr>
                <a:spLocks noChangeArrowheads="1"/>
              </p:cNvSpPr>
              <p:nvPr/>
            </p:nvSpPr>
            <p:spPr bwMode="auto">
              <a:xfrm>
                <a:off x="1716" y="1184"/>
                <a:ext cx="606" cy="438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tIns="46800" bIns="46800"/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2400" b="1" dirty="0">
                    <a:latin typeface="Times New Roman" pitchFamily="18" charset="0"/>
                  </a:rPr>
                  <a:t>数据结构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2400" b="1" dirty="0">
                    <a:latin typeface="Times New Roman" pitchFamily="18" charset="0"/>
                  </a:rPr>
                  <a:t>·</a:t>
                </a:r>
                <a:r>
                  <a:rPr lang="zh-CN" altLang="en-US" sz="2400" b="1" dirty="0">
                    <a:latin typeface="Times New Roman" pitchFamily="18" charset="0"/>
                  </a:rPr>
                  <a:t>存储结构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2400" b="1" dirty="0">
                    <a:latin typeface="Times New Roman" pitchFamily="18" charset="0"/>
                  </a:rPr>
                  <a:t>·</a:t>
                </a:r>
                <a:r>
                  <a:rPr lang="zh-CN" altLang="en-US" sz="2400" b="1" dirty="0">
                    <a:latin typeface="Times New Roman" pitchFamily="18" charset="0"/>
                  </a:rPr>
                  <a:t>算法设计</a:t>
                </a:r>
                <a:endParaRPr lang="zh-CN" altLang="en-US" sz="2400" b="1" dirty="0">
                  <a:latin typeface="Tahoma" pitchFamily="34" charset="0"/>
                </a:endParaRPr>
              </a:p>
            </p:txBody>
          </p:sp>
          <p:sp>
            <p:nvSpPr>
              <p:cNvPr id="12" name="AutoShape 18"/>
              <p:cNvSpPr>
                <a:spLocks noChangeArrowheads="1"/>
              </p:cNvSpPr>
              <p:nvPr/>
            </p:nvSpPr>
            <p:spPr bwMode="auto">
              <a:xfrm>
                <a:off x="2405" y="1310"/>
                <a:ext cx="342" cy="163"/>
              </a:xfrm>
              <a:prstGeom prst="rightArrow">
                <a:avLst>
                  <a:gd name="adj1" fmla="val 50000"/>
                  <a:gd name="adj2" fmla="val 52454"/>
                </a:avLst>
              </a:prstGeom>
              <a:noFill/>
              <a:ln w="285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Rectangle 19"/>
              <p:cNvSpPr>
                <a:spLocks noChangeArrowheads="1"/>
              </p:cNvSpPr>
              <p:nvPr/>
            </p:nvSpPr>
            <p:spPr bwMode="auto">
              <a:xfrm>
                <a:off x="2808" y="1190"/>
                <a:ext cx="618" cy="438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tIns="46800" bIns="46800"/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2400" b="1">
                    <a:latin typeface="Times New Roman" pitchFamily="18" charset="0"/>
                  </a:rPr>
                  <a:t>类</a:t>
                </a:r>
                <a:r>
                  <a:rPr lang="en-US" altLang="zh-CN" sz="2400" b="1">
                    <a:latin typeface="Times New Roman" pitchFamily="18" charset="0"/>
                  </a:rPr>
                  <a:t>class</a:t>
                </a:r>
                <a:endParaRPr lang="zh-CN" altLang="en-US" sz="2400" b="1">
                  <a:latin typeface="Times New Roman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2400" b="1">
                    <a:latin typeface="Times New Roman" pitchFamily="18" charset="0"/>
                  </a:rPr>
                  <a:t>·</a:t>
                </a:r>
                <a:r>
                  <a:rPr lang="zh-CN" altLang="en-US" sz="2400" b="1">
                    <a:latin typeface="Times New Roman" pitchFamily="18" charset="0"/>
                  </a:rPr>
                  <a:t>成员变量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2400" b="1">
                    <a:latin typeface="Times New Roman" pitchFamily="18" charset="0"/>
                  </a:rPr>
                  <a:t>·</a:t>
                </a:r>
                <a:r>
                  <a:rPr lang="zh-CN" altLang="en-US" sz="2400" b="1">
                    <a:latin typeface="Times New Roman" pitchFamily="18" charset="0"/>
                  </a:rPr>
                  <a:t>成员函数</a:t>
                </a:r>
                <a:endParaRPr lang="zh-CN" altLang="en-US" sz="2400" b="1">
                  <a:latin typeface="Tahoma" pitchFamily="34" charset="0"/>
                </a:endParaRPr>
              </a:p>
            </p:txBody>
          </p:sp>
        </p:grpSp>
        <p:sp>
          <p:nvSpPr>
            <p:cNvPr id="8" name="Text Box 20"/>
            <p:cNvSpPr txBox="1">
              <a:spLocks noChangeArrowheads="1"/>
            </p:cNvSpPr>
            <p:nvPr/>
          </p:nvSpPr>
          <p:spPr bwMode="auto">
            <a:xfrm>
              <a:off x="342" y="2853"/>
              <a:ext cx="540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18000" bIns="0"/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just" eaLnBrk="1" hangingPunct="1"/>
              <a:r>
                <a:rPr lang="en-US" altLang="zh-CN" sz="2400" b="1">
                  <a:latin typeface="Times New Roman" pitchFamily="18" charset="0"/>
                </a:rPr>
                <a:t>(a)</a:t>
              </a:r>
              <a:r>
                <a:rPr lang="zh-CN" altLang="en-US" sz="2400" b="1">
                  <a:latin typeface="Times New Roman" pitchFamily="18" charset="0"/>
                </a:rPr>
                <a:t>问题的抽象描述     </a:t>
              </a:r>
              <a:r>
                <a:rPr lang="en-US" altLang="zh-CN" sz="2400" b="1">
                  <a:latin typeface="Times New Roman" pitchFamily="18" charset="0"/>
                </a:rPr>
                <a:t>(b) ADT</a:t>
              </a:r>
              <a:r>
                <a:rPr lang="zh-CN" altLang="en-US" sz="2400" b="1">
                  <a:latin typeface="Times New Roman" pitchFamily="18" charset="0"/>
                </a:rPr>
                <a:t>的设计       </a:t>
              </a:r>
              <a:r>
                <a:rPr lang="en-US" altLang="zh-CN" sz="2400" b="1">
                  <a:latin typeface="Times New Roman" pitchFamily="18" charset="0"/>
                </a:rPr>
                <a:t>(c) ADT</a:t>
              </a:r>
              <a:r>
                <a:rPr lang="zh-CN" altLang="en-US" sz="2400" b="1">
                  <a:latin typeface="Times New Roman" pitchFamily="18" charset="0"/>
                </a:rPr>
                <a:t>的计算机实现</a:t>
              </a:r>
              <a:endParaRPr lang="zh-CN" altLang="en-US" sz="2400">
                <a:latin typeface="Times New Roman" pitchFamily="18" charset="0"/>
              </a:endParaRPr>
            </a:p>
            <a:p>
              <a:pPr algn="just" eaLnBrk="1" hangingPunct="1"/>
              <a:endParaRPr lang="zh-CN" altLang="en-US" sz="2400">
                <a:latin typeface="Times New Roman" pitchFamily="18" charset="0"/>
              </a:endParaRPr>
            </a:p>
          </p:txBody>
        </p:sp>
      </p:grpSp>
      <p:sp>
        <p:nvSpPr>
          <p:cNvPr id="14" name="页脚占位符 13">
            <a:extLst>
              <a:ext uri="{FF2B5EF4-FFF2-40B4-BE49-F238E27FC236}">
                <a16:creationId xmlns:a16="http://schemas.microsoft.com/office/drawing/2014/main" id="{F140A9AD-1F16-9580-881B-E6F409C3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ED38DE30-2739-E91E-8401-683B0FFA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991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52CE-882E-49F4-8ADE-DFA574AE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case</a:t>
            </a:r>
            <a:r>
              <a:rPr lang="zh-CN" altLang="en-US" dirty="0"/>
              <a:t>：逐步求精的设计过程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8DEA00-7EB7-4F53-97DC-ACCA6449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" y="1119499"/>
            <a:ext cx="8049577" cy="3734512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31F1D2-38B3-1BC5-57F5-95A4BBA3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0AF282-69AA-33FD-196E-7C89F1BA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9908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7688EC-DFFC-429D-A365-45E0BB460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case</a:t>
            </a:r>
            <a:r>
              <a:rPr lang="zh-CN" altLang="en-US" dirty="0"/>
              <a:t>：逐步求精的设计过程</a:t>
            </a:r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4ADA1F6E-51AE-4A5B-97B5-B6060A293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58" y="1009132"/>
            <a:ext cx="8018096" cy="446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5EE096-5E46-25A8-7D24-709C0D332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F770B9-40C2-6DA3-7AD9-0D89FD5C2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892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32043-56ED-43C2-B4E2-CDE1509F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case</a:t>
            </a:r>
            <a:r>
              <a:rPr lang="zh-CN" altLang="en-US" dirty="0"/>
              <a:t>：逐步求精的设计过程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962AC0-AA4D-48BF-AE84-DE96B5DB8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例题：设学校有足够的课室供学生考试使用。学校开设的课程名单和学生选读课程的名单都已经分别存放在名为</a:t>
            </a:r>
            <a:r>
              <a:rPr lang="en-US" altLang="zh-CN" sz="1800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csfile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和</a:t>
            </a:r>
            <a:r>
              <a:rPr lang="en-US" altLang="zh-CN" sz="1800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scsfile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的文件中。规定每一个学生同一天至多参加一门课程的考试，希望编排一个考试时间表，尽量缩短考试的周期。编写程序，完成考试的分组情况。</a:t>
            </a:r>
          </a:p>
          <a:p>
            <a:pPr marL="0" lvl="0" indent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（哪一科目在哪一天、哪个课室考试由人工安排）。</a:t>
            </a:r>
          </a:p>
          <a:p>
            <a:endParaRPr lang="zh-CN" alt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42068D5-74B6-4208-B59D-BBF1198D32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355634"/>
              </p:ext>
            </p:extLst>
          </p:nvPr>
        </p:nvGraphicFramePr>
        <p:xfrm>
          <a:off x="5579554" y="3444121"/>
          <a:ext cx="3248249" cy="2316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4006800" imgH="2856960" progId="MS_ClipArt_Gallery.2">
                  <p:embed/>
                </p:oleObj>
              </mc:Choice>
              <mc:Fallback>
                <p:oleObj name="Clip" r:id="rId2" imgW="4006800" imgH="2856960" progId="MS_ClipArt_Gallery.2">
                  <p:embed/>
                  <p:pic>
                    <p:nvPicPr>
                      <p:cNvPr id="6146" name="Object 5">
                        <a:extLst>
                          <a:ext uri="{FF2B5EF4-FFF2-40B4-BE49-F238E27FC236}">
                            <a16:creationId xmlns:a16="http://schemas.microsoft.com/office/drawing/2014/main" id="{3B2E1444-7EFF-4F0B-BE97-1B18492616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9554" y="3444121"/>
                        <a:ext cx="3248249" cy="23166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E89AB6F-3CC7-87E3-296C-776BC4836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D19F9E3-9AC9-2D36-07D9-A6D396A5F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5256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2DF5A3-4F3F-48EB-B144-B39F3E12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case</a:t>
            </a:r>
            <a:r>
              <a:rPr lang="zh-CN" altLang="en-US" dirty="0"/>
              <a:t>：逐步求精的设计过程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C8A3C-5702-4DB6-8996-9FCFF56D6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Analysis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41CEE21F-AFC4-42D7-8F79-6B6784F6D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95" y="1665440"/>
            <a:ext cx="4379823" cy="3527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Garamond" panose="02020404030301010803" pitchFamily="18" charset="0"/>
              </a:rPr>
              <a:t>Input data</a:t>
            </a:r>
            <a:r>
              <a:rPr lang="zh-CN" altLang="en-US" sz="2400" b="1" dirty="0">
                <a:solidFill>
                  <a:prstClr val="black"/>
                </a:solidFill>
                <a:latin typeface="Garamond" panose="02020404030301010803" pitchFamily="18" charset="0"/>
              </a:rPr>
              <a:t>：</a:t>
            </a:r>
          </a:p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00" b="1" dirty="0">
              <a:solidFill>
                <a:prstClr val="black"/>
              </a:solidFill>
              <a:latin typeface="Garamond" panose="02020404030301010803" pitchFamily="18" charset="0"/>
            </a:endParaRPr>
          </a:p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err="1">
                <a:solidFill>
                  <a:prstClr val="black"/>
                </a:solidFill>
                <a:latin typeface="Garamond" panose="02020404030301010803" pitchFamily="18" charset="0"/>
              </a:rPr>
              <a:t>csfile</a:t>
            </a:r>
            <a:r>
              <a:rPr lang="en-US" altLang="zh-CN" sz="1600" b="1" dirty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  <a:r>
              <a:rPr lang="zh-CN" altLang="en-US" sz="1600" b="1" dirty="0">
                <a:solidFill>
                  <a:prstClr val="black"/>
                </a:solidFill>
                <a:latin typeface="Garamond" panose="02020404030301010803" pitchFamily="18" charset="0"/>
              </a:rPr>
              <a:t>文件中一个数据表示一门功课，每个数据由五个字符构成，前两位是字母，第三位是数字 </a:t>
            </a:r>
            <a:r>
              <a:rPr lang="en-US" altLang="zh-CN" sz="1600" b="1" dirty="0">
                <a:solidFill>
                  <a:prstClr val="black"/>
                </a:solidFill>
                <a:latin typeface="Garamond" panose="02020404030301010803" pitchFamily="18" charset="0"/>
              </a:rPr>
              <a:t>1..4</a:t>
            </a:r>
            <a:r>
              <a:rPr lang="zh-CN" altLang="en-US" sz="1600" b="1" dirty="0">
                <a:solidFill>
                  <a:prstClr val="black"/>
                </a:solidFill>
                <a:latin typeface="Garamond" panose="02020404030301010803" pitchFamily="18" charset="0"/>
              </a:rPr>
              <a:t>，第四位是数据</a:t>
            </a:r>
            <a:r>
              <a:rPr lang="en-US" altLang="zh-CN" sz="1600" b="1" dirty="0">
                <a:solidFill>
                  <a:prstClr val="black"/>
                </a:solidFill>
                <a:latin typeface="Garamond" panose="02020404030301010803" pitchFamily="18" charset="0"/>
              </a:rPr>
              <a:t>0</a:t>
            </a:r>
            <a:r>
              <a:rPr lang="zh-CN" altLang="en-US" sz="1600" b="1" dirty="0">
                <a:solidFill>
                  <a:prstClr val="black"/>
                </a:solidFill>
                <a:latin typeface="Garamond" panose="02020404030301010803" pitchFamily="18" charset="0"/>
              </a:rPr>
              <a:t>或</a:t>
            </a:r>
            <a:r>
              <a:rPr lang="en-US" altLang="zh-CN" sz="1600" b="1" dirty="0">
                <a:solidFill>
                  <a:prstClr val="black"/>
                </a:solidFill>
                <a:latin typeface="Garamond" panose="02020404030301010803" pitchFamily="18" charset="0"/>
              </a:rPr>
              <a:t>1</a:t>
            </a:r>
            <a:r>
              <a:rPr lang="zh-CN" altLang="en-US" sz="1600" b="1" dirty="0">
                <a:solidFill>
                  <a:prstClr val="black"/>
                </a:solidFill>
                <a:latin typeface="Garamond" panose="02020404030301010803" pitchFamily="18" charset="0"/>
              </a:rPr>
              <a:t>，第五位是数字</a:t>
            </a:r>
            <a:r>
              <a:rPr lang="en-US" altLang="zh-CN" sz="1600" b="1" dirty="0">
                <a:solidFill>
                  <a:prstClr val="black"/>
                </a:solidFill>
                <a:latin typeface="Garamond" panose="02020404030301010803" pitchFamily="18" charset="0"/>
              </a:rPr>
              <a:t>0..9</a:t>
            </a:r>
            <a:r>
              <a:rPr lang="zh-CN" altLang="en-US" sz="1600" b="1" dirty="0">
                <a:solidFill>
                  <a:prstClr val="black"/>
                </a:solidFill>
                <a:latin typeface="Garamond" panose="02020404030301010803" pitchFamily="18" charset="0"/>
              </a:rPr>
              <a:t>。 文件中任何数据都不相同，数据之间以空白字符分隔。</a:t>
            </a:r>
          </a:p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b="1" dirty="0">
              <a:solidFill>
                <a:prstClr val="black"/>
              </a:solidFill>
              <a:latin typeface="Garamond" panose="02020404030301010803" pitchFamily="18" charset="0"/>
            </a:endParaRPr>
          </a:p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err="1">
                <a:solidFill>
                  <a:prstClr val="black"/>
                </a:solidFill>
                <a:latin typeface="Garamond" panose="02020404030301010803" pitchFamily="18" charset="0"/>
              </a:rPr>
              <a:t>scsfile</a:t>
            </a:r>
            <a:r>
              <a:rPr lang="zh-CN" altLang="en-US" sz="1600" b="1" dirty="0">
                <a:solidFill>
                  <a:prstClr val="black"/>
                </a:solidFill>
                <a:latin typeface="Garamond" panose="02020404030301010803" pitchFamily="18" charset="0"/>
              </a:rPr>
              <a:t>文件中每个记录表示一个学生选学的课程，每个记录由一个学号和所选的课程名构成，中间以空白分隔。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A0EBAB-3E1D-4310-BA08-3924BDD5B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413" y="2283076"/>
            <a:ext cx="3576587" cy="3400859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58DBED-365E-2E4B-0764-4AB875568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9FD220B-228A-06F6-A2C3-8D6E2483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9714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89DE4E-5E8C-460F-8076-2A5406E0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case</a:t>
            </a:r>
            <a:r>
              <a:rPr lang="zh-CN" altLang="en-US" dirty="0"/>
              <a:t>：逐步求精的设计过程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4B0542-11EC-4C7F-822A-F7C1E3550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b="1" dirty="0">
                <a:solidFill>
                  <a:prstClr val="black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Output</a:t>
            </a:r>
            <a:r>
              <a:rPr lang="zh-CN" altLang="en-US" b="1" dirty="0">
                <a:solidFill>
                  <a:prstClr val="black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：</a:t>
            </a:r>
          </a:p>
          <a:p>
            <a:pPr marL="0" lvl="0" indent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prstClr val="black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  将可以同时进行考试的科目分组输出，使得同一组里的任何两门功课都没有同一位学生同时选读。每组之间以一行</a:t>
            </a:r>
            <a:r>
              <a:rPr lang="zh-CN" altLang="en-US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lang="zh-CN" altLang="en-US" b="1" dirty="0">
                <a:solidFill>
                  <a:prstClr val="black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*</a:t>
            </a:r>
            <a:r>
              <a:rPr lang="zh-CN" altLang="en-US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lang="zh-CN" altLang="en-US" b="1" dirty="0">
                <a:solidFill>
                  <a:prstClr val="black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分隔。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76C894-C2A2-47CB-8AA3-DC2939936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212" y="3087837"/>
            <a:ext cx="3345575" cy="295260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77AD69-B954-4F79-85EC-E4DD7DBA2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2693C8-59CD-D8B2-BA2D-FD41B936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854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C4B1A-DD16-4640-B239-87C2C1FF8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case</a:t>
            </a:r>
            <a:r>
              <a:rPr lang="zh-CN" altLang="en-US" dirty="0"/>
              <a:t>：逐步求精的设计过程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179265-9A03-407B-AC25-50803DDE6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Design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2C8A2B-4AB8-4FC8-8E02-53D62D7A5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84" y="1606387"/>
            <a:ext cx="6789165" cy="3645226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3D452E2B-EB6B-8DA0-CF4E-20B91B07B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0BD5A07-D0E3-61D3-3BB5-25CF52A0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2104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to Study Data Structure? </a:t>
            </a:r>
            <a:endParaRPr lang="zh-CN" altLang="en-US" dirty="0"/>
          </a:p>
        </p:txBody>
      </p:sp>
      <p:sp>
        <p:nvSpPr>
          <p:cNvPr id="6" name="云形 5"/>
          <p:cNvSpPr/>
          <p:nvPr/>
        </p:nvSpPr>
        <p:spPr>
          <a:xfrm>
            <a:off x="1665514" y="2041071"/>
            <a:ext cx="5943600" cy="3200400"/>
          </a:xfrm>
          <a:prstGeom prst="cloud">
            <a:avLst/>
          </a:prstGeom>
          <a:noFill/>
          <a:ln w="38100">
            <a:solidFill>
              <a:srgbClr val="005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</a:rPr>
              <a:t>除了</a:t>
            </a:r>
            <a:r>
              <a:rPr lang="zh-CN" altLang="en-US" sz="2800" b="1" dirty="0">
                <a:solidFill>
                  <a:srgbClr val="FF0000"/>
                </a:solidFill>
              </a:rPr>
              <a:t>数值计算</a:t>
            </a:r>
            <a:r>
              <a:rPr lang="zh-CN" altLang="en-US" sz="2800" b="1" dirty="0">
                <a:solidFill>
                  <a:schemeClr val="tx1"/>
                </a:solidFill>
              </a:rPr>
              <a:t>问题，计算机还要面对什么样的数据和问题？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7077BD5-15E0-2E46-8A6D-8565D0C4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266" y="4553632"/>
            <a:ext cx="1558425" cy="1375678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1B6C4B-7B6F-C981-6031-BE7C6484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22062">
            <a:off x="803700" y="1302370"/>
            <a:ext cx="1462370" cy="126242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49B9C9-C412-5AC2-33E8-E9882B4B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990301-B40E-F3BD-71B2-7AC05DE37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642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F1D82-9FD0-4125-8030-D0AB96BF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case</a:t>
            </a:r>
            <a:r>
              <a:rPr lang="zh-CN" altLang="en-US" dirty="0"/>
              <a:t>：逐步求精的设计过程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C909DC-E56F-4741-BCF0-A9F4CCE04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72" y="1298961"/>
            <a:ext cx="5211993" cy="39424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0B80E7-ADFB-45C6-93FB-156B76D8C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679" y="2788572"/>
            <a:ext cx="3686321" cy="2452794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3A44FD-E4CF-907A-0410-A0B76F12E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F966AF5-9E22-16D0-DA37-0C47DDDB7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71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D80C3-9608-453F-A843-C2FFBAAAC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case</a:t>
            </a:r>
            <a:r>
              <a:rPr lang="zh-CN" altLang="en-US" dirty="0"/>
              <a:t>：逐步求精的设计过程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1ECD444-D2BD-4422-A8B3-0F917E11B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627" y="972199"/>
            <a:ext cx="2775328" cy="281358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F1CB969-3A34-46A6-9413-EA4EBBF5F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296" y="3548607"/>
            <a:ext cx="2716659" cy="1522461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3BA9ACF-975B-84A4-B10F-BE5B408E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FF6A17-7C05-9903-24EC-09DEDE15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72CACFB-345F-D021-85E0-2DF001EB48ED}"/>
              </a:ext>
            </a:extLst>
          </p:cNvPr>
          <p:cNvGrpSpPr/>
          <p:nvPr/>
        </p:nvGrpSpPr>
        <p:grpSpPr>
          <a:xfrm>
            <a:off x="432000" y="972199"/>
            <a:ext cx="5339657" cy="3912940"/>
            <a:chOff x="432000" y="972199"/>
            <a:chExt cx="5339657" cy="3912940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6F96E1C-D0B0-40C8-B2FB-6E275AE9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000" y="972199"/>
              <a:ext cx="5339657" cy="3821992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83BCDA8-935B-2DEE-7BC4-0E9E1BD16D1C}"/>
                </a:ext>
              </a:extLst>
            </p:cNvPr>
            <p:cNvSpPr txBox="1"/>
            <p:nvPr/>
          </p:nvSpPr>
          <p:spPr>
            <a:xfrm>
              <a:off x="571135" y="4131512"/>
              <a:ext cx="2716659" cy="75362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96800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76C1F-E6D6-47A4-AF2C-074B3884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case</a:t>
            </a:r>
            <a:r>
              <a:rPr lang="zh-CN" altLang="en-US" dirty="0"/>
              <a:t>：逐步求精的设计过程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CD78CB-4896-4EAA-9A00-CF28611E9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089356"/>
            <a:ext cx="5823087" cy="4816020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CADDF29-C589-1884-FA8D-602C10C7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5B4FA3-2BEF-C619-2C6F-6F8F4DF55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2931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dirty="0"/>
              <a:t>数据结构：是相互之间存在一种或多种特定关系的数据元素的集合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sz="2800" dirty="0"/>
              <a:t>Logical Structure vs Physical Structure 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dirty="0"/>
              <a:t>数据的逻辑结构属于用户视图，是面向问题的，反映了数据内部的构成方式；</a:t>
            </a:r>
            <a:endParaRPr lang="en-US" altLang="zh-CN" sz="2400" dirty="0"/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dirty="0"/>
              <a:t>数据的物理存储结构属于具体实现的视图，是面向计算机的。</a:t>
            </a:r>
            <a:endParaRPr lang="en-US" altLang="zh-CN" sz="2400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5F0C05-42D5-3120-C410-189FBA996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404B31-F5C7-837C-8942-A279D459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0638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</a:rPr>
              <a:t>(Abstract Data Type, ADT)</a:t>
            </a:r>
            <a:r>
              <a:rPr lang="zh-CN" altLang="en-US" sz="1600" dirty="0">
                <a:latin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</a:rPr>
              <a:t>is a mathematical model for data types where a data type is defined by its behavior (semantics) from the point of view of a user of the data, specifically in terms of possible values, possible operations on data of this type, and the behavior of these operations. </a:t>
            </a:r>
          </a:p>
          <a:p>
            <a:pPr>
              <a:lnSpc>
                <a:spcPct val="150000"/>
              </a:lnSpc>
            </a:pPr>
            <a:r>
              <a:rPr lang="zh-CN" altLang="en-US" sz="1800" dirty="0"/>
              <a:t>抽象数据类型是指一个数学模型及其定义在该模型上的一组操作。</a:t>
            </a:r>
            <a:endParaRPr lang="en-US" altLang="zh-CN" sz="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抽象数据类型的定义仅取决于它的一组逻辑特性，而与其在计算机内部如何表示和实现无关。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501246" y="3822260"/>
            <a:ext cx="2981778" cy="2117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en-US" altLang="zh-CN" sz="2400" b="1" dirty="0">
                <a:solidFill>
                  <a:srgbClr val="003399"/>
                </a:solidFill>
                <a:latin typeface="Garamond" pitchFamily="18" charset="0"/>
              </a:rPr>
              <a:t>ADT </a:t>
            </a:r>
            <a:r>
              <a:rPr lang="zh-CN" altLang="en-US" sz="2400" b="1" dirty="0">
                <a:solidFill>
                  <a:srgbClr val="003399"/>
                </a:solidFill>
                <a:latin typeface="Garamond" pitchFamily="18" charset="0"/>
              </a:rPr>
              <a:t> </a:t>
            </a:r>
            <a:r>
              <a:rPr lang="en-US" altLang="zh-CN" sz="2400" b="1" dirty="0">
                <a:solidFill>
                  <a:srgbClr val="003399"/>
                </a:solidFill>
                <a:latin typeface="Garamond" pitchFamily="18" charset="0"/>
              </a:rPr>
              <a:t>Name</a:t>
            </a:r>
            <a:endParaRPr lang="zh-CN" altLang="en-US" sz="2400" b="1" dirty="0">
              <a:solidFill>
                <a:srgbClr val="003399"/>
              </a:solidFill>
              <a:latin typeface="Garamond" pitchFamily="18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400" b="1" dirty="0">
                <a:solidFill>
                  <a:srgbClr val="003399"/>
                </a:solidFill>
                <a:latin typeface="Garamond" pitchFamily="18" charset="0"/>
              </a:rPr>
              <a:t>    </a:t>
            </a:r>
            <a:r>
              <a:rPr lang="en-US" altLang="zh-CN" sz="2400" b="1" dirty="0">
                <a:solidFill>
                  <a:srgbClr val="003399"/>
                </a:solidFill>
                <a:latin typeface="Garamond" pitchFamily="18" charset="0"/>
              </a:rPr>
              <a:t>Describe of data</a:t>
            </a:r>
            <a:r>
              <a:rPr lang="zh-CN" altLang="en-US" sz="2400" b="1" dirty="0">
                <a:solidFill>
                  <a:srgbClr val="003399"/>
                </a:solidFill>
                <a:latin typeface="Garamond" pitchFamily="18" charset="0"/>
              </a:rPr>
              <a:t>；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400" b="1" dirty="0">
                <a:solidFill>
                  <a:srgbClr val="003399"/>
                </a:solidFill>
                <a:latin typeface="Garamond" pitchFamily="18" charset="0"/>
              </a:rPr>
              <a:t>    </a:t>
            </a:r>
            <a:r>
              <a:rPr lang="en-US" altLang="zh-CN" sz="2400" b="1" dirty="0">
                <a:solidFill>
                  <a:srgbClr val="003399"/>
                </a:solidFill>
                <a:latin typeface="Garamond" pitchFamily="18" charset="0"/>
              </a:rPr>
              <a:t>Operations;</a:t>
            </a:r>
            <a:endParaRPr lang="zh-CN" altLang="en-US" sz="2400" b="1" dirty="0">
              <a:solidFill>
                <a:srgbClr val="003399"/>
              </a:solidFill>
              <a:latin typeface="Garamond" pitchFamily="18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en-US" altLang="zh-CN" sz="2400" b="1" dirty="0">
                <a:solidFill>
                  <a:srgbClr val="003399"/>
                </a:solidFill>
                <a:latin typeface="Garamond" pitchFamily="18" charset="0"/>
              </a:rPr>
              <a:t>END ADT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124075" y="3939609"/>
            <a:ext cx="5111750" cy="2105187"/>
          </a:xfrm>
          <a:prstGeom prst="rect">
            <a:avLst/>
          </a:prstGeom>
          <a:noFill/>
          <a:ln w="44450">
            <a:solidFill>
              <a:srgbClr val="00582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B17EDB5-DBD2-B92C-D649-E8283A78A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90AC15D-D16B-63D5-887F-7627D736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707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F22EC-95CB-F111-BB9A-44A6536D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1: Document Editing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E0DDFE-1252-E725-6EB4-24363650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18" y="1022072"/>
            <a:ext cx="7793764" cy="5071285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A3815D-96C4-6405-14EB-3CA13914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7F1E35-22CF-D2DA-BB64-861521FB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0937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2: Table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470" y="3256034"/>
            <a:ext cx="5568752" cy="2895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" y="939495"/>
            <a:ext cx="5683464" cy="2207965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FA69B7-4083-DB25-6FA2-80CD08A2A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5156A4-2421-249F-9775-2BCD1A07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0439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3: Tree--Eight-Queens Puzzle</a:t>
            </a:r>
            <a:endParaRPr lang="zh-CN" altLang="en-US" dirty="0"/>
          </a:p>
        </p:txBody>
      </p:sp>
      <p:grpSp>
        <p:nvGrpSpPr>
          <p:cNvPr id="6" name="Group 139"/>
          <p:cNvGrpSpPr>
            <a:grpSpLocks/>
          </p:cNvGrpSpPr>
          <p:nvPr/>
        </p:nvGrpSpPr>
        <p:grpSpPr bwMode="auto">
          <a:xfrm>
            <a:off x="4052214" y="1524677"/>
            <a:ext cx="1008063" cy="900112"/>
            <a:chOff x="2374" y="1119"/>
            <a:chExt cx="778" cy="563"/>
          </a:xfrm>
        </p:grpSpPr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374" y="1119"/>
              <a:ext cx="778" cy="5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2374" y="1304"/>
              <a:ext cx="778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>
              <a:off x="2374" y="1497"/>
              <a:ext cx="778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>
              <a:off x="2638" y="1119"/>
              <a:ext cx="1" cy="5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>
              <a:off x="2896" y="1119"/>
              <a:ext cx="1" cy="5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Oval 17"/>
            <p:cNvSpPr>
              <a:spLocks noChangeArrowheads="1"/>
            </p:cNvSpPr>
            <p:nvPr/>
          </p:nvSpPr>
          <p:spPr bwMode="auto">
            <a:xfrm>
              <a:off x="2967" y="1179"/>
              <a:ext cx="118" cy="84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Oval 18"/>
            <p:cNvSpPr>
              <a:spLocks noChangeArrowheads="1"/>
            </p:cNvSpPr>
            <p:nvPr/>
          </p:nvSpPr>
          <p:spPr bwMode="auto">
            <a:xfrm>
              <a:off x="2711" y="1375"/>
              <a:ext cx="116" cy="8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Oval 19"/>
            <p:cNvSpPr>
              <a:spLocks noChangeArrowheads="1"/>
            </p:cNvSpPr>
            <p:nvPr/>
          </p:nvSpPr>
          <p:spPr bwMode="auto">
            <a:xfrm>
              <a:off x="2470" y="1563"/>
              <a:ext cx="117" cy="8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Oval 20"/>
            <p:cNvSpPr>
              <a:spLocks noChangeArrowheads="1"/>
            </p:cNvSpPr>
            <p:nvPr/>
          </p:nvSpPr>
          <p:spPr bwMode="auto">
            <a:xfrm>
              <a:off x="2713" y="1560"/>
              <a:ext cx="117" cy="84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6" name="Group 162"/>
          <p:cNvGrpSpPr>
            <a:grpSpLocks/>
          </p:cNvGrpSpPr>
          <p:nvPr/>
        </p:nvGrpSpPr>
        <p:grpSpPr bwMode="auto">
          <a:xfrm>
            <a:off x="1199477" y="2431139"/>
            <a:ext cx="3032125" cy="1352550"/>
            <a:chOff x="573" y="2188"/>
            <a:chExt cx="1910" cy="852"/>
          </a:xfrm>
        </p:grpSpPr>
        <p:sp>
          <p:nvSpPr>
            <p:cNvPr id="17" name="Line 21"/>
            <p:cNvSpPr>
              <a:spLocks noChangeShapeType="1"/>
            </p:cNvSpPr>
            <p:nvPr/>
          </p:nvSpPr>
          <p:spPr bwMode="auto">
            <a:xfrm flipH="1">
              <a:off x="1030" y="2188"/>
              <a:ext cx="1453" cy="280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8" name="Group 153"/>
            <p:cNvGrpSpPr>
              <a:grpSpLocks/>
            </p:cNvGrpSpPr>
            <p:nvPr/>
          </p:nvGrpSpPr>
          <p:grpSpPr bwMode="auto">
            <a:xfrm>
              <a:off x="573" y="2473"/>
              <a:ext cx="635" cy="567"/>
              <a:chOff x="573" y="2473"/>
              <a:chExt cx="776" cy="563"/>
            </a:xfrm>
          </p:grpSpPr>
          <p:sp>
            <p:nvSpPr>
              <p:cNvPr id="19" name="Rectangle 28"/>
              <p:cNvSpPr>
                <a:spLocks noChangeArrowheads="1"/>
              </p:cNvSpPr>
              <p:nvPr/>
            </p:nvSpPr>
            <p:spPr bwMode="auto">
              <a:xfrm>
                <a:off x="573" y="2473"/>
                <a:ext cx="776" cy="5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Line 29"/>
              <p:cNvSpPr>
                <a:spLocks noChangeShapeType="1"/>
              </p:cNvSpPr>
              <p:nvPr/>
            </p:nvSpPr>
            <p:spPr bwMode="auto">
              <a:xfrm>
                <a:off x="573" y="2668"/>
                <a:ext cx="776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Line 30"/>
              <p:cNvSpPr>
                <a:spLocks noChangeShapeType="1"/>
              </p:cNvSpPr>
              <p:nvPr/>
            </p:nvSpPr>
            <p:spPr bwMode="auto">
              <a:xfrm>
                <a:off x="573" y="2855"/>
                <a:ext cx="776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Line 31"/>
              <p:cNvSpPr>
                <a:spLocks noChangeShapeType="1"/>
              </p:cNvSpPr>
              <p:nvPr/>
            </p:nvSpPr>
            <p:spPr bwMode="auto">
              <a:xfrm>
                <a:off x="818" y="2473"/>
                <a:ext cx="1" cy="56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Line 32"/>
              <p:cNvSpPr>
                <a:spLocks noChangeShapeType="1"/>
              </p:cNvSpPr>
              <p:nvPr/>
            </p:nvSpPr>
            <p:spPr bwMode="auto">
              <a:xfrm>
                <a:off x="1086" y="2473"/>
                <a:ext cx="1" cy="56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Oval 33"/>
              <p:cNvSpPr>
                <a:spLocks noChangeArrowheads="1"/>
              </p:cNvSpPr>
              <p:nvPr/>
            </p:nvSpPr>
            <p:spPr bwMode="auto">
              <a:xfrm>
                <a:off x="1158" y="2550"/>
                <a:ext cx="116" cy="85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 sz="1400">
                  <a:solidFill>
                    <a:schemeClr val="bg1"/>
                  </a:solidFill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25" name="Oval 34"/>
              <p:cNvSpPr>
                <a:spLocks noChangeArrowheads="1"/>
              </p:cNvSpPr>
              <p:nvPr/>
            </p:nvSpPr>
            <p:spPr bwMode="auto">
              <a:xfrm>
                <a:off x="901" y="2731"/>
                <a:ext cx="116" cy="8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Oval 35"/>
              <p:cNvSpPr>
                <a:spLocks noChangeArrowheads="1"/>
              </p:cNvSpPr>
              <p:nvPr/>
            </p:nvSpPr>
            <p:spPr bwMode="auto">
              <a:xfrm>
                <a:off x="657" y="2900"/>
                <a:ext cx="116" cy="8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Oval 36"/>
              <p:cNvSpPr>
                <a:spLocks noChangeArrowheads="1"/>
              </p:cNvSpPr>
              <p:nvPr/>
            </p:nvSpPr>
            <p:spPr bwMode="auto">
              <a:xfrm>
                <a:off x="892" y="2900"/>
                <a:ext cx="115" cy="85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Oval 37"/>
              <p:cNvSpPr>
                <a:spLocks noChangeArrowheads="1"/>
              </p:cNvSpPr>
              <p:nvPr/>
            </p:nvSpPr>
            <p:spPr bwMode="auto">
              <a:xfrm>
                <a:off x="654" y="2738"/>
                <a:ext cx="117" cy="84"/>
              </a:xfrm>
              <a:prstGeom prst="ellips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9" name="Group 163"/>
          <p:cNvGrpSpPr>
            <a:grpSpLocks/>
          </p:cNvGrpSpPr>
          <p:nvPr/>
        </p:nvGrpSpPr>
        <p:grpSpPr bwMode="auto">
          <a:xfrm>
            <a:off x="2612352" y="2427964"/>
            <a:ext cx="1828800" cy="1355725"/>
            <a:chOff x="1463" y="2186"/>
            <a:chExt cx="1152" cy="854"/>
          </a:xfrm>
        </p:grpSpPr>
        <p:sp>
          <p:nvSpPr>
            <p:cNvPr id="30" name="Freeform 22"/>
            <p:cNvSpPr>
              <a:spLocks/>
            </p:cNvSpPr>
            <p:nvPr/>
          </p:nvSpPr>
          <p:spPr bwMode="auto">
            <a:xfrm>
              <a:off x="1823" y="2186"/>
              <a:ext cx="792" cy="282"/>
            </a:xfrm>
            <a:custGeom>
              <a:avLst/>
              <a:gdLst>
                <a:gd name="T0" fmla="*/ 29 w 1069"/>
                <a:gd name="T1" fmla="*/ 0 h 516"/>
                <a:gd name="T2" fmla="*/ 0 w 1069"/>
                <a:gd name="T3" fmla="*/ 1 h 516"/>
                <a:gd name="T4" fmla="*/ 0 60000 65536"/>
                <a:gd name="T5" fmla="*/ 0 60000 65536"/>
                <a:gd name="T6" fmla="*/ 0 w 1069"/>
                <a:gd name="T7" fmla="*/ 0 h 516"/>
                <a:gd name="T8" fmla="*/ 1069 w 1069"/>
                <a:gd name="T9" fmla="*/ 516 h 51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69" h="516">
                  <a:moveTo>
                    <a:pt x="1069" y="0"/>
                  </a:moveTo>
                  <a:lnTo>
                    <a:pt x="0" y="516"/>
                  </a:lnTo>
                </a:path>
              </a:pathLst>
            </a:cu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1" name="Group 154"/>
            <p:cNvGrpSpPr>
              <a:grpSpLocks/>
            </p:cNvGrpSpPr>
            <p:nvPr/>
          </p:nvGrpSpPr>
          <p:grpSpPr bwMode="auto">
            <a:xfrm>
              <a:off x="1463" y="2473"/>
              <a:ext cx="635" cy="567"/>
              <a:chOff x="1463" y="2473"/>
              <a:chExt cx="793" cy="571"/>
            </a:xfrm>
          </p:grpSpPr>
          <p:sp>
            <p:nvSpPr>
              <p:cNvPr id="32" name="Rectangle 38"/>
              <p:cNvSpPr>
                <a:spLocks noChangeArrowheads="1"/>
              </p:cNvSpPr>
              <p:nvPr/>
            </p:nvSpPr>
            <p:spPr bwMode="auto">
              <a:xfrm>
                <a:off x="1463" y="2481"/>
                <a:ext cx="777" cy="5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Line 39"/>
              <p:cNvSpPr>
                <a:spLocks noChangeShapeType="1"/>
              </p:cNvSpPr>
              <p:nvPr/>
            </p:nvSpPr>
            <p:spPr bwMode="auto">
              <a:xfrm>
                <a:off x="1479" y="2668"/>
                <a:ext cx="777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Line 40"/>
              <p:cNvSpPr>
                <a:spLocks noChangeShapeType="1"/>
              </p:cNvSpPr>
              <p:nvPr/>
            </p:nvSpPr>
            <p:spPr bwMode="auto">
              <a:xfrm>
                <a:off x="1479" y="2865"/>
                <a:ext cx="777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Line 41"/>
              <p:cNvSpPr>
                <a:spLocks noChangeShapeType="1"/>
              </p:cNvSpPr>
              <p:nvPr/>
            </p:nvSpPr>
            <p:spPr bwMode="auto">
              <a:xfrm>
                <a:off x="1724" y="2473"/>
                <a:ext cx="1" cy="56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Line 42"/>
              <p:cNvSpPr>
                <a:spLocks noChangeShapeType="1"/>
              </p:cNvSpPr>
              <p:nvPr/>
            </p:nvSpPr>
            <p:spPr bwMode="auto">
              <a:xfrm>
                <a:off x="1991" y="2473"/>
                <a:ext cx="1" cy="56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" name="Oval 43"/>
              <p:cNvSpPr>
                <a:spLocks noChangeArrowheads="1"/>
              </p:cNvSpPr>
              <p:nvPr/>
            </p:nvSpPr>
            <p:spPr bwMode="auto">
              <a:xfrm>
                <a:off x="2064" y="2542"/>
                <a:ext cx="117" cy="8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" name="Oval 44"/>
              <p:cNvSpPr>
                <a:spLocks noChangeArrowheads="1"/>
              </p:cNvSpPr>
              <p:nvPr/>
            </p:nvSpPr>
            <p:spPr bwMode="auto">
              <a:xfrm>
                <a:off x="1806" y="2738"/>
                <a:ext cx="117" cy="8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" name="Oval 45"/>
              <p:cNvSpPr>
                <a:spLocks noChangeArrowheads="1"/>
              </p:cNvSpPr>
              <p:nvPr/>
            </p:nvSpPr>
            <p:spPr bwMode="auto">
              <a:xfrm>
                <a:off x="1562" y="2908"/>
                <a:ext cx="116" cy="8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" name="Oval 46"/>
              <p:cNvSpPr>
                <a:spLocks noChangeArrowheads="1"/>
              </p:cNvSpPr>
              <p:nvPr/>
            </p:nvSpPr>
            <p:spPr bwMode="auto">
              <a:xfrm>
                <a:off x="1805" y="2908"/>
                <a:ext cx="118" cy="8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" name="Oval 47"/>
              <p:cNvSpPr>
                <a:spLocks noChangeArrowheads="1"/>
              </p:cNvSpPr>
              <p:nvPr/>
            </p:nvSpPr>
            <p:spPr bwMode="auto">
              <a:xfrm>
                <a:off x="1549" y="2550"/>
                <a:ext cx="117" cy="85"/>
              </a:xfrm>
              <a:prstGeom prst="ellips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2" name="Group 164"/>
          <p:cNvGrpSpPr>
            <a:grpSpLocks/>
          </p:cNvGrpSpPr>
          <p:nvPr/>
        </p:nvGrpSpPr>
        <p:grpSpPr bwMode="auto">
          <a:xfrm>
            <a:off x="4047452" y="2423202"/>
            <a:ext cx="1008062" cy="1360487"/>
            <a:chOff x="2367" y="2183"/>
            <a:chExt cx="635" cy="857"/>
          </a:xfrm>
        </p:grpSpPr>
        <p:grpSp>
          <p:nvGrpSpPr>
            <p:cNvPr id="43" name="Group 155"/>
            <p:cNvGrpSpPr>
              <a:grpSpLocks/>
            </p:cNvGrpSpPr>
            <p:nvPr/>
          </p:nvGrpSpPr>
          <p:grpSpPr bwMode="auto">
            <a:xfrm>
              <a:off x="2367" y="2473"/>
              <a:ext cx="635" cy="567"/>
              <a:chOff x="2367" y="2473"/>
              <a:chExt cx="778" cy="566"/>
            </a:xfrm>
          </p:grpSpPr>
          <p:sp>
            <p:nvSpPr>
              <p:cNvPr id="45" name="Rectangle 48"/>
              <p:cNvSpPr>
                <a:spLocks noChangeArrowheads="1"/>
              </p:cNvSpPr>
              <p:nvPr/>
            </p:nvSpPr>
            <p:spPr bwMode="auto">
              <a:xfrm>
                <a:off x="2367" y="2473"/>
                <a:ext cx="778" cy="5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Line 49"/>
              <p:cNvSpPr>
                <a:spLocks noChangeShapeType="1"/>
              </p:cNvSpPr>
              <p:nvPr/>
            </p:nvSpPr>
            <p:spPr bwMode="auto">
              <a:xfrm>
                <a:off x="2367" y="2666"/>
                <a:ext cx="77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" name="Line 50"/>
              <p:cNvSpPr>
                <a:spLocks noChangeShapeType="1"/>
              </p:cNvSpPr>
              <p:nvPr/>
            </p:nvSpPr>
            <p:spPr bwMode="auto">
              <a:xfrm>
                <a:off x="2367" y="2854"/>
                <a:ext cx="77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" name="Line 51"/>
              <p:cNvSpPr>
                <a:spLocks noChangeShapeType="1"/>
              </p:cNvSpPr>
              <p:nvPr/>
            </p:nvSpPr>
            <p:spPr bwMode="auto">
              <a:xfrm>
                <a:off x="2625" y="2476"/>
                <a:ext cx="1" cy="56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" name="Line 52"/>
              <p:cNvSpPr>
                <a:spLocks noChangeShapeType="1"/>
              </p:cNvSpPr>
              <p:nvPr/>
            </p:nvSpPr>
            <p:spPr bwMode="auto">
              <a:xfrm>
                <a:off x="2882" y="2473"/>
                <a:ext cx="1" cy="56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" name="Oval 53"/>
              <p:cNvSpPr>
                <a:spLocks noChangeArrowheads="1"/>
              </p:cNvSpPr>
              <p:nvPr/>
            </p:nvSpPr>
            <p:spPr bwMode="auto">
              <a:xfrm>
                <a:off x="2954" y="2550"/>
                <a:ext cx="117" cy="85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" name="Oval 54"/>
              <p:cNvSpPr>
                <a:spLocks noChangeArrowheads="1"/>
              </p:cNvSpPr>
              <p:nvPr/>
            </p:nvSpPr>
            <p:spPr bwMode="auto">
              <a:xfrm>
                <a:off x="2717" y="2741"/>
                <a:ext cx="116" cy="8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" name="Oval 55"/>
              <p:cNvSpPr>
                <a:spLocks noChangeArrowheads="1"/>
              </p:cNvSpPr>
              <p:nvPr/>
            </p:nvSpPr>
            <p:spPr bwMode="auto">
              <a:xfrm>
                <a:off x="2452" y="2922"/>
                <a:ext cx="117" cy="8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" name="Oval 56"/>
              <p:cNvSpPr>
                <a:spLocks noChangeArrowheads="1"/>
              </p:cNvSpPr>
              <p:nvPr/>
            </p:nvSpPr>
            <p:spPr bwMode="auto">
              <a:xfrm>
                <a:off x="2707" y="2915"/>
                <a:ext cx="116" cy="8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Oval 57"/>
              <p:cNvSpPr>
                <a:spLocks noChangeArrowheads="1"/>
              </p:cNvSpPr>
              <p:nvPr/>
            </p:nvSpPr>
            <p:spPr bwMode="auto">
              <a:xfrm>
                <a:off x="2707" y="2550"/>
                <a:ext cx="116" cy="85"/>
              </a:xfrm>
              <a:prstGeom prst="ellips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4" name="Line 78"/>
            <p:cNvSpPr>
              <a:spLocks noChangeShapeType="1"/>
            </p:cNvSpPr>
            <p:nvPr/>
          </p:nvSpPr>
          <p:spPr bwMode="auto">
            <a:xfrm>
              <a:off x="2692" y="2183"/>
              <a:ext cx="1" cy="293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5" name="Group 165"/>
          <p:cNvGrpSpPr>
            <a:grpSpLocks/>
          </p:cNvGrpSpPr>
          <p:nvPr/>
        </p:nvGrpSpPr>
        <p:grpSpPr bwMode="auto">
          <a:xfrm>
            <a:off x="4771352" y="2431139"/>
            <a:ext cx="1695450" cy="1352550"/>
            <a:chOff x="2823" y="2188"/>
            <a:chExt cx="1068" cy="852"/>
          </a:xfrm>
        </p:grpSpPr>
        <p:grpSp>
          <p:nvGrpSpPr>
            <p:cNvPr id="56" name="Group 156"/>
            <p:cNvGrpSpPr>
              <a:grpSpLocks/>
            </p:cNvGrpSpPr>
            <p:nvPr/>
          </p:nvGrpSpPr>
          <p:grpSpPr bwMode="auto">
            <a:xfrm>
              <a:off x="3256" y="2473"/>
              <a:ext cx="635" cy="567"/>
              <a:chOff x="3256" y="2473"/>
              <a:chExt cx="778" cy="563"/>
            </a:xfrm>
          </p:grpSpPr>
          <p:sp>
            <p:nvSpPr>
              <p:cNvPr id="58" name="Rectangle 58"/>
              <p:cNvSpPr>
                <a:spLocks noChangeArrowheads="1"/>
              </p:cNvSpPr>
              <p:nvPr/>
            </p:nvSpPr>
            <p:spPr bwMode="auto">
              <a:xfrm>
                <a:off x="3256" y="2473"/>
                <a:ext cx="778" cy="5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Line 59"/>
              <p:cNvSpPr>
                <a:spLocks noChangeShapeType="1"/>
              </p:cNvSpPr>
              <p:nvPr/>
            </p:nvSpPr>
            <p:spPr bwMode="auto">
              <a:xfrm>
                <a:off x="3256" y="2666"/>
                <a:ext cx="77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Line 60"/>
              <p:cNvSpPr>
                <a:spLocks noChangeShapeType="1"/>
              </p:cNvSpPr>
              <p:nvPr/>
            </p:nvSpPr>
            <p:spPr bwMode="auto">
              <a:xfrm>
                <a:off x="3256" y="2854"/>
                <a:ext cx="77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" name="Line 61"/>
              <p:cNvSpPr>
                <a:spLocks noChangeShapeType="1"/>
              </p:cNvSpPr>
              <p:nvPr/>
            </p:nvSpPr>
            <p:spPr bwMode="auto">
              <a:xfrm>
                <a:off x="3531" y="2473"/>
                <a:ext cx="1" cy="56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Line 62"/>
              <p:cNvSpPr>
                <a:spLocks noChangeShapeType="1"/>
              </p:cNvSpPr>
              <p:nvPr/>
            </p:nvSpPr>
            <p:spPr bwMode="auto">
              <a:xfrm>
                <a:off x="3791" y="2473"/>
                <a:ext cx="1" cy="56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" name="Oval 63"/>
              <p:cNvSpPr>
                <a:spLocks noChangeArrowheads="1"/>
              </p:cNvSpPr>
              <p:nvPr/>
            </p:nvSpPr>
            <p:spPr bwMode="auto">
              <a:xfrm>
                <a:off x="3852" y="2550"/>
                <a:ext cx="117" cy="85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" name="Oval 64"/>
              <p:cNvSpPr>
                <a:spLocks noChangeArrowheads="1"/>
              </p:cNvSpPr>
              <p:nvPr/>
            </p:nvSpPr>
            <p:spPr bwMode="auto">
              <a:xfrm>
                <a:off x="3615" y="2737"/>
                <a:ext cx="118" cy="8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5" name="Oval 65"/>
              <p:cNvSpPr>
                <a:spLocks noChangeArrowheads="1"/>
              </p:cNvSpPr>
              <p:nvPr/>
            </p:nvSpPr>
            <p:spPr bwMode="auto">
              <a:xfrm>
                <a:off x="3341" y="2900"/>
                <a:ext cx="117" cy="8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" name="Oval 66"/>
              <p:cNvSpPr>
                <a:spLocks noChangeArrowheads="1"/>
              </p:cNvSpPr>
              <p:nvPr/>
            </p:nvSpPr>
            <p:spPr bwMode="auto">
              <a:xfrm>
                <a:off x="3605" y="2900"/>
                <a:ext cx="118" cy="85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" name="Oval 67"/>
              <p:cNvSpPr>
                <a:spLocks noChangeArrowheads="1"/>
              </p:cNvSpPr>
              <p:nvPr/>
            </p:nvSpPr>
            <p:spPr bwMode="auto">
              <a:xfrm>
                <a:off x="3852" y="2737"/>
                <a:ext cx="117" cy="84"/>
              </a:xfrm>
              <a:prstGeom prst="ellips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7" name="Freeform 79"/>
            <p:cNvSpPr>
              <a:spLocks/>
            </p:cNvSpPr>
            <p:nvPr/>
          </p:nvSpPr>
          <p:spPr bwMode="auto">
            <a:xfrm>
              <a:off x="2823" y="2188"/>
              <a:ext cx="681" cy="284"/>
            </a:xfrm>
            <a:custGeom>
              <a:avLst/>
              <a:gdLst>
                <a:gd name="T0" fmla="*/ 0 w 860"/>
                <a:gd name="T1" fmla="*/ 0 h 407"/>
                <a:gd name="T2" fmla="*/ 52 w 860"/>
                <a:gd name="T3" fmla="*/ 6 h 407"/>
                <a:gd name="T4" fmla="*/ 0 60000 65536"/>
                <a:gd name="T5" fmla="*/ 0 60000 65536"/>
                <a:gd name="T6" fmla="*/ 0 w 860"/>
                <a:gd name="T7" fmla="*/ 0 h 407"/>
                <a:gd name="T8" fmla="*/ 860 w 860"/>
                <a:gd name="T9" fmla="*/ 407 h 40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60" h="407">
                  <a:moveTo>
                    <a:pt x="0" y="0"/>
                  </a:moveTo>
                  <a:lnTo>
                    <a:pt x="860" y="407"/>
                  </a:lnTo>
                </a:path>
              </a:pathLst>
            </a:cu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8" name="Group 166"/>
          <p:cNvGrpSpPr>
            <a:grpSpLocks/>
          </p:cNvGrpSpPr>
          <p:nvPr/>
        </p:nvGrpSpPr>
        <p:grpSpPr bwMode="auto">
          <a:xfrm>
            <a:off x="4996777" y="2431139"/>
            <a:ext cx="2884487" cy="1352550"/>
            <a:chOff x="2965" y="2188"/>
            <a:chExt cx="1817" cy="852"/>
          </a:xfrm>
        </p:grpSpPr>
        <p:grpSp>
          <p:nvGrpSpPr>
            <p:cNvPr id="69" name="Group 157"/>
            <p:cNvGrpSpPr>
              <a:grpSpLocks/>
            </p:cNvGrpSpPr>
            <p:nvPr/>
          </p:nvGrpSpPr>
          <p:grpSpPr bwMode="auto">
            <a:xfrm>
              <a:off x="4147" y="2473"/>
              <a:ext cx="635" cy="567"/>
              <a:chOff x="4147" y="2473"/>
              <a:chExt cx="778" cy="563"/>
            </a:xfrm>
          </p:grpSpPr>
          <p:sp>
            <p:nvSpPr>
              <p:cNvPr id="71" name="Rectangle 68"/>
              <p:cNvSpPr>
                <a:spLocks noChangeArrowheads="1"/>
              </p:cNvSpPr>
              <p:nvPr/>
            </p:nvSpPr>
            <p:spPr bwMode="auto">
              <a:xfrm>
                <a:off x="4147" y="2473"/>
                <a:ext cx="778" cy="5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" name="Line 69"/>
              <p:cNvSpPr>
                <a:spLocks noChangeShapeType="1"/>
              </p:cNvSpPr>
              <p:nvPr/>
            </p:nvSpPr>
            <p:spPr bwMode="auto">
              <a:xfrm>
                <a:off x="4147" y="2673"/>
                <a:ext cx="77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" name="Line 70"/>
              <p:cNvSpPr>
                <a:spLocks noChangeShapeType="1"/>
              </p:cNvSpPr>
              <p:nvPr/>
            </p:nvSpPr>
            <p:spPr bwMode="auto">
              <a:xfrm>
                <a:off x="4147" y="2854"/>
                <a:ext cx="77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" name="Line 71"/>
              <p:cNvSpPr>
                <a:spLocks noChangeShapeType="1"/>
              </p:cNvSpPr>
              <p:nvPr/>
            </p:nvSpPr>
            <p:spPr bwMode="auto">
              <a:xfrm>
                <a:off x="4401" y="2473"/>
                <a:ext cx="1" cy="56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" name="Line 72"/>
              <p:cNvSpPr>
                <a:spLocks noChangeShapeType="1"/>
              </p:cNvSpPr>
              <p:nvPr/>
            </p:nvSpPr>
            <p:spPr bwMode="auto">
              <a:xfrm>
                <a:off x="4672" y="2473"/>
                <a:ext cx="1" cy="56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" name="Oval 73"/>
              <p:cNvSpPr>
                <a:spLocks noChangeArrowheads="1"/>
              </p:cNvSpPr>
              <p:nvPr/>
            </p:nvSpPr>
            <p:spPr bwMode="auto">
              <a:xfrm>
                <a:off x="4744" y="2550"/>
                <a:ext cx="116" cy="85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" name="Oval 74"/>
              <p:cNvSpPr>
                <a:spLocks noChangeArrowheads="1"/>
              </p:cNvSpPr>
              <p:nvPr/>
            </p:nvSpPr>
            <p:spPr bwMode="auto">
              <a:xfrm>
                <a:off x="4487" y="2729"/>
                <a:ext cx="116" cy="8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" name="Oval 75"/>
              <p:cNvSpPr>
                <a:spLocks noChangeArrowheads="1"/>
              </p:cNvSpPr>
              <p:nvPr/>
            </p:nvSpPr>
            <p:spPr bwMode="auto">
              <a:xfrm>
                <a:off x="4221" y="2900"/>
                <a:ext cx="118" cy="8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" name="Oval 76"/>
              <p:cNvSpPr>
                <a:spLocks noChangeArrowheads="1"/>
              </p:cNvSpPr>
              <p:nvPr/>
            </p:nvSpPr>
            <p:spPr bwMode="auto">
              <a:xfrm>
                <a:off x="4487" y="2900"/>
                <a:ext cx="116" cy="85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zh-CN" altLang="en-US" sz="1400">
                  <a:solidFill>
                    <a:schemeClr val="bg1"/>
                  </a:solidFill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80" name="Oval 77"/>
              <p:cNvSpPr>
                <a:spLocks noChangeArrowheads="1"/>
              </p:cNvSpPr>
              <p:nvPr/>
            </p:nvSpPr>
            <p:spPr bwMode="auto">
              <a:xfrm>
                <a:off x="4755" y="2900"/>
                <a:ext cx="116" cy="85"/>
              </a:xfrm>
              <a:prstGeom prst="ellips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0" name="Freeform 80"/>
            <p:cNvSpPr>
              <a:spLocks/>
            </p:cNvSpPr>
            <p:nvPr/>
          </p:nvSpPr>
          <p:spPr bwMode="auto">
            <a:xfrm>
              <a:off x="2965" y="2188"/>
              <a:ext cx="1361" cy="284"/>
            </a:xfrm>
            <a:custGeom>
              <a:avLst/>
              <a:gdLst>
                <a:gd name="T0" fmla="*/ 0 w 1668"/>
                <a:gd name="T1" fmla="*/ 0 h 407"/>
                <a:gd name="T2" fmla="*/ 146 w 1668"/>
                <a:gd name="T3" fmla="*/ 6 h 407"/>
                <a:gd name="T4" fmla="*/ 0 60000 65536"/>
                <a:gd name="T5" fmla="*/ 0 60000 65536"/>
                <a:gd name="T6" fmla="*/ 0 w 1668"/>
                <a:gd name="T7" fmla="*/ 0 h 407"/>
                <a:gd name="T8" fmla="*/ 1668 w 1668"/>
                <a:gd name="T9" fmla="*/ 407 h 40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68" h="407">
                  <a:moveTo>
                    <a:pt x="0" y="0"/>
                  </a:moveTo>
                  <a:lnTo>
                    <a:pt x="1668" y="407"/>
                  </a:lnTo>
                </a:path>
              </a:pathLst>
            </a:cu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1" name="Group 177"/>
          <p:cNvGrpSpPr>
            <a:grpSpLocks/>
          </p:cNvGrpSpPr>
          <p:nvPr/>
        </p:nvGrpSpPr>
        <p:grpSpPr bwMode="auto">
          <a:xfrm>
            <a:off x="1832889" y="3782102"/>
            <a:ext cx="5411788" cy="1357312"/>
            <a:chOff x="972" y="3039"/>
            <a:chExt cx="3409" cy="855"/>
          </a:xfrm>
        </p:grpSpPr>
        <p:sp>
          <p:nvSpPr>
            <p:cNvPr id="82" name="Line 23"/>
            <p:cNvSpPr>
              <a:spLocks noChangeShapeType="1"/>
            </p:cNvSpPr>
            <p:nvPr/>
          </p:nvSpPr>
          <p:spPr bwMode="auto">
            <a:xfrm flipH="1">
              <a:off x="1532" y="3039"/>
              <a:ext cx="923" cy="291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Freeform 24"/>
            <p:cNvSpPr>
              <a:spLocks/>
            </p:cNvSpPr>
            <p:nvPr/>
          </p:nvSpPr>
          <p:spPr bwMode="auto">
            <a:xfrm>
              <a:off x="2757" y="3039"/>
              <a:ext cx="321" cy="283"/>
            </a:xfrm>
            <a:custGeom>
              <a:avLst/>
              <a:gdLst>
                <a:gd name="T0" fmla="*/ 0 w 519"/>
                <a:gd name="T1" fmla="*/ 0 h 501"/>
                <a:gd name="T2" fmla="*/ 1 w 519"/>
                <a:gd name="T3" fmla="*/ 1 h 501"/>
                <a:gd name="T4" fmla="*/ 0 60000 65536"/>
                <a:gd name="T5" fmla="*/ 0 60000 65536"/>
                <a:gd name="T6" fmla="*/ 0 w 519"/>
                <a:gd name="T7" fmla="*/ 0 h 501"/>
                <a:gd name="T8" fmla="*/ 519 w 519"/>
                <a:gd name="T9" fmla="*/ 501 h 5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9" h="501">
                  <a:moveTo>
                    <a:pt x="0" y="0"/>
                  </a:moveTo>
                  <a:lnTo>
                    <a:pt x="519" y="501"/>
                  </a:lnTo>
                </a:path>
              </a:pathLst>
            </a:cu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" name="Line 25"/>
            <p:cNvSpPr>
              <a:spLocks noChangeShapeType="1"/>
            </p:cNvSpPr>
            <p:nvPr/>
          </p:nvSpPr>
          <p:spPr bwMode="auto">
            <a:xfrm>
              <a:off x="2972" y="3042"/>
              <a:ext cx="844" cy="252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5" name="Group 159"/>
            <p:cNvGrpSpPr>
              <a:grpSpLocks/>
            </p:cNvGrpSpPr>
            <p:nvPr/>
          </p:nvGrpSpPr>
          <p:grpSpPr bwMode="auto">
            <a:xfrm>
              <a:off x="1921" y="3327"/>
              <a:ext cx="635" cy="567"/>
              <a:chOff x="1857" y="3327"/>
              <a:chExt cx="778" cy="563"/>
            </a:xfrm>
          </p:grpSpPr>
          <p:sp>
            <p:nvSpPr>
              <p:cNvPr id="123" name="Rectangle 81"/>
              <p:cNvSpPr>
                <a:spLocks noChangeArrowheads="1"/>
              </p:cNvSpPr>
              <p:nvPr/>
            </p:nvSpPr>
            <p:spPr bwMode="auto">
              <a:xfrm>
                <a:off x="1857" y="3327"/>
                <a:ext cx="778" cy="5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" name="Line 82"/>
              <p:cNvSpPr>
                <a:spLocks noChangeShapeType="1"/>
              </p:cNvSpPr>
              <p:nvPr/>
            </p:nvSpPr>
            <p:spPr bwMode="auto">
              <a:xfrm>
                <a:off x="1857" y="3528"/>
                <a:ext cx="77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" name="Line 83"/>
              <p:cNvSpPr>
                <a:spLocks noChangeShapeType="1"/>
              </p:cNvSpPr>
              <p:nvPr/>
            </p:nvSpPr>
            <p:spPr bwMode="auto">
              <a:xfrm>
                <a:off x="1857" y="3717"/>
                <a:ext cx="77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" name="Line 84"/>
              <p:cNvSpPr>
                <a:spLocks noChangeShapeType="1"/>
              </p:cNvSpPr>
              <p:nvPr/>
            </p:nvSpPr>
            <p:spPr bwMode="auto">
              <a:xfrm>
                <a:off x="2131" y="3327"/>
                <a:ext cx="1" cy="56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" name="Line 85"/>
              <p:cNvSpPr>
                <a:spLocks noChangeShapeType="1"/>
              </p:cNvSpPr>
              <p:nvPr/>
            </p:nvSpPr>
            <p:spPr bwMode="auto">
              <a:xfrm>
                <a:off x="2394" y="3327"/>
                <a:ext cx="1" cy="56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" name="Oval 86"/>
              <p:cNvSpPr>
                <a:spLocks noChangeArrowheads="1"/>
              </p:cNvSpPr>
              <p:nvPr/>
            </p:nvSpPr>
            <p:spPr bwMode="auto">
              <a:xfrm>
                <a:off x="2454" y="3404"/>
                <a:ext cx="117" cy="8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Oval 87"/>
              <p:cNvSpPr>
                <a:spLocks noChangeArrowheads="1"/>
              </p:cNvSpPr>
              <p:nvPr/>
            </p:nvSpPr>
            <p:spPr bwMode="auto">
              <a:xfrm>
                <a:off x="2218" y="3592"/>
                <a:ext cx="117" cy="8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" name="Oval 88"/>
              <p:cNvSpPr>
                <a:spLocks noChangeArrowheads="1"/>
              </p:cNvSpPr>
              <p:nvPr/>
            </p:nvSpPr>
            <p:spPr bwMode="auto">
              <a:xfrm>
                <a:off x="1942" y="3769"/>
                <a:ext cx="117" cy="8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1" name="Oval 89"/>
              <p:cNvSpPr>
                <a:spLocks noChangeArrowheads="1"/>
              </p:cNvSpPr>
              <p:nvPr/>
            </p:nvSpPr>
            <p:spPr bwMode="auto">
              <a:xfrm>
                <a:off x="2207" y="3769"/>
                <a:ext cx="117" cy="85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2" name="Oval 90"/>
              <p:cNvSpPr>
                <a:spLocks noChangeArrowheads="1"/>
              </p:cNvSpPr>
              <p:nvPr/>
            </p:nvSpPr>
            <p:spPr bwMode="auto">
              <a:xfrm>
                <a:off x="2228" y="3405"/>
                <a:ext cx="117" cy="8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" name="Oval 91"/>
              <p:cNvSpPr>
                <a:spLocks noChangeArrowheads="1"/>
              </p:cNvSpPr>
              <p:nvPr/>
            </p:nvSpPr>
            <p:spPr bwMode="auto">
              <a:xfrm>
                <a:off x="1960" y="3405"/>
                <a:ext cx="116" cy="8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6" name="Group 158"/>
            <p:cNvGrpSpPr>
              <a:grpSpLocks/>
            </p:cNvGrpSpPr>
            <p:nvPr/>
          </p:nvGrpSpPr>
          <p:grpSpPr bwMode="auto">
            <a:xfrm>
              <a:off x="972" y="3327"/>
              <a:ext cx="635" cy="567"/>
              <a:chOff x="900" y="3327"/>
              <a:chExt cx="778" cy="563"/>
            </a:xfrm>
          </p:grpSpPr>
          <p:sp>
            <p:nvSpPr>
              <p:cNvPr id="112" name="Rectangle 92"/>
              <p:cNvSpPr>
                <a:spLocks noChangeArrowheads="1"/>
              </p:cNvSpPr>
              <p:nvPr/>
            </p:nvSpPr>
            <p:spPr bwMode="auto">
              <a:xfrm>
                <a:off x="900" y="3327"/>
                <a:ext cx="778" cy="5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" name="Line 93"/>
              <p:cNvSpPr>
                <a:spLocks noChangeShapeType="1"/>
              </p:cNvSpPr>
              <p:nvPr/>
            </p:nvSpPr>
            <p:spPr bwMode="auto">
              <a:xfrm>
                <a:off x="900" y="3528"/>
                <a:ext cx="77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" name="Line 94"/>
              <p:cNvSpPr>
                <a:spLocks noChangeShapeType="1"/>
              </p:cNvSpPr>
              <p:nvPr/>
            </p:nvSpPr>
            <p:spPr bwMode="auto">
              <a:xfrm>
                <a:off x="900" y="3721"/>
                <a:ext cx="77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" name="Line 95"/>
              <p:cNvSpPr>
                <a:spLocks noChangeShapeType="1"/>
              </p:cNvSpPr>
              <p:nvPr/>
            </p:nvSpPr>
            <p:spPr bwMode="auto">
              <a:xfrm>
                <a:off x="1145" y="3327"/>
                <a:ext cx="1" cy="56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" name="Line 96"/>
              <p:cNvSpPr>
                <a:spLocks noChangeShapeType="1"/>
              </p:cNvSpPr>
              <p:nvPr/>
            </p:nvSpPr>
            <p:spPr bwMode="auto">
              <a:xfrm>
                <a:off x="1405" y="3327"/>
                <a:ext cx="1" cy="56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" name="Oval 97"/>
              <p:cNvSpPr>
                <a:spLocks noChangeArrowheads="1"/>
              </p:cNvSpPr>
              <p:nvPr/>
            </p:nvSpPr>
            <p:spPr bwMode="auto">
              <a:xfrm>
                <a:off x="1478" y="3404"/>
                <a:ext cx="115" cy="8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8" name="Oval 98"/>
              <p:cNvSpPr>
                <a:spLocks noChangeArrowheads="1"/>
              </p:cNvSpPr>
              <p:nvPr/>
            </p:nvSpPr>
            <p:spPr bwMode="auto">
              <a:xfrm>
                <a:off x="1230" y="3591"/>
                <a:ext cx="117" cy="8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9" name="Oval 99"/>
              <p:cNvSpPr>
                <a:spLocks noChangeArrowheads="1"/>
              </p:cNvSpPr>
              <p:nvPr/>
            </p:nvSpPr>
            <p:spPr bwMode="auto">
              <a:xfrm>
                <a:off x="976" y="3777"/>
                <a:ext cx="116" cy="8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0" name="Oval 100"/>
              <p:cNvSpPr>
                <a:spLocks noChangeArrowheads="1"/>
              </p:cNvSpPr>
              <p:nvPr/>
            </p:nvSpPr>
            <p:spPr bwMode="auto">
              <a:xfrm>
                <a:off x="1220" y="3769"/>
                <a:ext cx="117" cy="85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1" name="Oval 101"/>
              <p:cNvSpPr>
                <a:spLocks noChangeArrowheads="1"/>
              </p:cNvSpPr>
              <p:nvPr/>
            </p:nvSpPr>
            <p:spPr bwMode="auto">
              <a:xfrm>
                <a:off x="1230" y="3405"/>
                <a:ext cx="117" cy="8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" name="Oval 102"/>
              <p:cNvSpPr>
                <a:spLocks noChangeArrowheads="1"/>
              </p:cNvSpPr>
              <p:nvPr/>
            </p:nvSpPr>
            <p:spPr bwMode="auto">
              <a:xfrm>
                <a:off x="990" y="3591"/>
                <a:ext cx="116" cy="85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7" name="Group 160"/>
            <p:cNvGrpSpPr>
              <a:grpSpLocks/>
            </p:cNvGrpSpPr>
            <p:nvPr/>
          </p:nvGrpSpPr>
          <p:grpSpPr bwMode="auto">
            <a:xfrm>
              <a:off x="2822" y="3320"/>
              <a:ext cx="635" cy="567"/>
              <a:chOff x="2782" y="3320"/>
              <a:chExt cx="780" cy="563"/>
            </a:xfrm>
          </p:grpSpPr>
          <p:sp>
            <p:nvSpPr>
              <p:cNvPr id="101" name="Rectangle 103"/>
              <p:cNvSpPr>
                <a:spLocks noChangeArrowheads="1"/>
              </p:cNvSpPr>
              <p:nvPr/>
            </p:nvSpPr>
            <p:spPr bwMode="auto">
              <a:xfrm>
                <a:off x="2782" y="3320"/>
                <a:ext cx="778" cy="5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" name="Line 104"/>
              <p:cNvSpPr>
                <a:spLocks noChangeShapeType="1"/>
              </p:cNvSpPr>
              <p:nvPr/>
            </p:nvSpPr>
            <p:spPr bwMode="auto">
              <a:xfrm>
                <a:off x="2784" y="3520"/>
                <a:ext cx="77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" name="Line 105"/>
              <p:cNvSpPr>
                <a:spLocks noChangeShapeType="1"/>
              </p:cNvSpPr>
              <p:nvPr/>
            </p:nvSpPr>
            <p:spPr bwMode="auto">
              <a:xfrm>
                <a:off x="2784" y="3709"/>
                <a:ext cx="778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" name="Line 106"/>
              <p:cNvSpPr>
                <a:spLocks noChangeShapeType="1"/>
              </p:cNvSpPr>
              <p:nvPr/>
            </p:nvSpPr>
            <p:spPr bwMode="auto">
              <a:xfrm>
                <a:off x="3029" y="3320"/>
                <a:ext cx="1" cy="56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" name="Line 107"/>
              <p:cNvSpPr>
                <a:spLocks noChangeShapeType="1"/>
              </p:cNvSpPr>
              <p:nvPr/>
            </p:nvSpPr>
            <p:spPr bwMode="auto">
              <a:xfrm>
                <a:off x="3297" y="3320"/>
                <a:ext cx="1" cy="56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6" name="Oval 108"/>
              <p:cNvSpPr>
                <a:spLocks noChangeArrowheads="1"/>
              </p:cNvSpPr>
              <p:nvPr/>
            </p:nvSpPr>
            <p:spPr bwMode="auto">
              <a:xfrm>
                <a:off x="3370" y="3404"/>
                <a:ext cx="115" cy="8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7" name="Oval 109"/>
              <p:cNvSpPr>
                <a:spLocks noChangeArrowheads="1"/>
              </p:cNvSpPr>
              <p:nvPr/>
            </p:nvSpPr>
            <p:spPr bwMode="auto">
              <a:xfrm>
                <a:off x="3113" y="3592"/>
                <a:ext cx="115" cy="8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8" name="Oval 110"/>
              <p:cNvSpPr>
                <a:spLocks noChangeArrowheads="1"/>
              </p:cNvSpPr>
              <p:nvPr/>
            </p:nvSpPr>
            <p:spPr bwMode="auto">
              <a:xfrm>
                <a:off x="2858" y="3769"/>
                <a:ext cx="117" cy="8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9" name="Oval 111"/>
              <p:cNvSpPr>
                <a:spLocks noChangeArrowheads="1"/>
              </p:cNvSpPr>
              <p:nvPr/>
            </p:nvSpPr>
            <p:spPr bwMode="auto">
              <a:xfrm>
                <a:off x="3122" y="3769"/>
                <a:ext cx="116" cy="85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0" name="Oval 112"/>
              <p:cNvSpPr>
                <a:spLocks noChangeArrowheads="1"/>
              </p:cNvSpPr>
              <p:nvPr/>
            </p:nvSpPr>
            <p:spPr bwMode="auto">
              <a:xfrm>
                <a:off x="3113" y="3405"/>
                <a:ext cx="115" cy="8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" name="Oval 113"/>
              <p:cNvSpPr>
                <a:spLocks noChangeArrowheads="1"/>
              </p:cNvSpPr>
              <p:nvPr/>
            </p:nvSpPr>
            <p:spPr bwMode="auto">
              <a:xfrm>
                <a:off x="3380" y="3578"/>
                <a:ext cx="116" cy="84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8" name="Group 161"/>
            <p:cNvGrpSpPr>
              <a:grpSpLocks/>
            </p:cNvGrpSpPr>
            <p:nvPr/>
          </p:nvGrpSpPr>
          <p:grpSpPr bwMode="auto">
            <a:xfrm>
              <a:off x="3746" y="3320"/>
              <a:ext cx="635" cy="567"/>
              <a:chOff x="3746" y="3320"/>
              <a:chExt cx="776" cy="563"/>
            </a:xfrm>
          </p:grpSpPr>
          <p:sp>
            <p:nvSpPr>
              <p:cNvPr id="90" name="Rectangle 114"/>
              <p:cNvSpPr>
                <a:spLocks noChangeArrowheads="1"/>
              </p:cNvSpPr>
              <p:nvPr/>
            </p:nvSpPr>
            <p:spPr bwMode="auto">
              <a:xfrm>
                <a:off x="3746" y="3320"/>
                <a:ext cx="776" cy="5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" name="Line 115"/>
              <p:cNvSpPr>
                <a:spLocks noChangeShapeType="1"/>
              </p:cNvSpPr>
              <p:nvPr/>
            </p:nvSpPr>
            <p:spPr bwMode="auto">
              <a:xfrm>
                <a:off x="3746" y="3520"/>
                <a:ext cx="776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" name="Line 116"/>
              <p:cNvSpPr>
                <a:spLocks noChangeShapeType="1"/>
              </p:cNvSpPr>
              <p:nvPr/>
            </p:nvSpPr>
            <p:spPr bwMode="auto">
              <a:xfrm>
                <a:off x="3746" y="3709"/>
                <a:ext cx="776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" name="Line 117"/>
              <p:cNvSpPr>
                <a:spLocks noChangeShapeType="1"/>
              </p:cNvSpPr>
              <p:nvPr/>
            </p:nvSpPr>
            <p:spPr bwMode="auto">
              <a:xfrm>
                <a:off x="4020" y="3320"/>
                <a:ext cx="1" cy="56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" name="Line 118"/>
              <p:cNvSpPr>
                <a:spLocks noChangeShapeType="1"/>
              </p:cNvSpPr>
              <p:nvPr/>
            </p:nvSpPr>
            <p:spPr bwMode="auto">
              <a:xfrm>
                <a:off x="4270" y="3320"/>
                <a:ext cx="1" cy="56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" name="Oval 119"/>
              <p:cNvSpPr>
                <a:spLocks noChangeArrowheads="1"/>
              </p:cNvSpPr>
              <p:nvPr/>
            </p:nvSpPr>
            <p:spPr bwMode="auto">
              <a:xfrm>
                <a:off x="4342" y="3396"/>
                <a:ext cx="117" cy="85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" name="Oval 120"/>
              <p:cNvSpPr>
                <a:spLocks noChangeArrowheads="1"/>
              </p:cNvSpPr>
              <p:nvPr/>
            </p:nvSpPr>
            <p:spPr bwMode="auto">
              <a:xfrm>
                <a:off x="4105" y="3585"/>
                <a:ext cx="116" cy="8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" name="Oval 121"/>
              <p:cNvSpPr>
                <a:spLocks noChangeArrowheads="1"/>
              </p:cNvSpPr>
              <p:nvPr/>
            </p:nvSpPr>
            <p:spPr bwMode="auto">
              <a:xfrm>
                <a:off x="3832" y="3777"/>
                <a:ext cx="116" cy="8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" name="Oval 122"/>
              <p:cNvSpPr>
                <a:spLocks noChangeArrowheads="1"/>
              </p:cNvSpPr>
              <p:nvPr/>
            </p:nvSpPr>
            <p:spPr bwMode="auto">
              <a:xfrm>
                <a:off x="4115" y="3769"/>
                <a:ext cx="117" cy="85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9" name="Oval 123"/>
              <p:cNvSpPr>
                <a:spLocks noChangeArrowheads="1"/>
              </p:cNvSpPr>
              <p:nvPr/>
            </p:nvSpPr>
            <p:spPr bwMode="auto">
              <a:xfrm>
                <a:off x="4096" y="3397"/>
                <a:ext cx="116" cy="8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" name="Oval 124"/>
              <p:cNvSpPr>
                <a:spLocks noChangeArrowheads="1"/>
              </p:cNvSpPr>
              <p:nvPr/>
            </p:nvSpPr>
            <p:spPr bwMode="auto">
              <a:xfrm>
                <a:off x="4342" y="3769"/>
                <a:ext cx="117" cy="85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89" name="Freeform 125"/>
            <p:cNvSpPr>
              <a:spLocks/>
            </p:cNvSpPr>
            <p:nvPr/>
          </p:nvSpPr>
          <p:spPr bwMode="auto">
            <a:xfrm>
              <a:off x="2254" y="3039"/>
              <a:ext cx="371" cy="290"/>
            </a:xfrm>
            <a:custGeom>
              <a:avLst/>
              <a:gdLst>
                <a:gd name="T0" fmla="*/ 3 w 577"/>
                <a:gd name="T1" fmla="*/ 0 h 501"/>
                <a:gd name="T2" fmla="*/ 0 w 577"/>
                <a:gd name="T3" fmla="*/ 1 h 501"/>
                <a:gd name="T4" fmla="*/ 0 60000 65536"/>
                <a:gd name="T5" fmla="*/ 0 60000 65536"/>
                <a:gd name="T6" fmla="*/ 0 w 577"/>
                <a:gd name="T7" fmla="*/ 0 h 501"/>
                <a:gd name="T8" fmla="*/ 577 w 577"/>
                <a:gd name="T9" fmla="*/ 501 h 5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77" h="501">
                  <a:moveTo>
                    <a:pt x="577" y="0"/>
                  </a:moveTo>
                  <a:lnTo>
                    <a:pt x="0" y="501"/>
                  </a:lnTo>
                </a:path>
              </a:pathLst>
            </a:cu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4" name="Group 178"/>
          <p:cNvGrpSpPr>
            <a:grpSpLocks/>
          </p:cNvGrpSpPr>
          <p:nvPr/>
        </p:nvGrpSpPr>
        <p:grpSpPr bwMode="auto">
          <a:xfrm>
            <a:off x="935952" y="3777339"/>
            <a:ext cx="7212012" cy="1725613"/>
            <a:chOff x="407" y="3036"/>
            <a:chExt cx="4543" cy="1087"/>
          </a:xfrm>
        </p:grpSpPr>
        <p:sp>
          <p:nvSpPr>
            <p:cNvPr id="135" name="Text Box 9"/>
            <p:cNvSpPr txBox="1">
              <a:spLocks noChangeArrowheads="1"/>
            </p:cNvSpPr>
            <p:nvPr/>
          </p:nvSpPr>
          <p:spPr bwMode="auto">
            <a:xfrm>
              <a:off x="1151" y="3969"/>
              <a:ext cx="2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0" rIns="1800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just"/>
              <a:r>
                <a:rPr lang="zh-CN" altLang="en-US" sz="1600" b="1">
                  <a:latin typeface="Times New Roman" pitchFamily="18" charset="0"/>
                  <a:ea typeface="隶书" pitchFamily="49" charset="-122"/>
                </a:rPr>
                <a:t>……</a:t>
              </a:r>
            </a:p>
          </p:txBody>
        </p:sp>
        <p:sp>
          <p:nvSpPr>
            <p:cNvPr id="136" name="Line 10"/>
            <p:cNvSpPr>
              <a:spLocks noChangeShapeType="1"/>
            </p:cNvSpPr>
            <p:nvPr/>
          </p:nvSpPr>
          <p:spPr bwMode="auto">
            <a:xfrm>
              <a:off x="4705" y="3039"/>
              <a:ext cx="245" cy="227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" name="Line 11"/>
            <p:cNvSpPr>
              <a:spLocks noChangeShapeType="1"/>
            </p:cNvSpPr>
            <p:nvPr/>
          </p:nvSpPr>
          <p:spPr bwMode="auto">
            <a:xfrm flipH="1">
              <a:off x="407" y="3036"/>
              <a:ext cx="247" cy="213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" name="Line 26"/>
            <p:cNvSpPr>
              <a:spLocks noChangeShapeType="1"/>
            </p:cNvSpPr>
            <p:nvPr/>
          </p:nvSpPr>
          <p:spPr bwMode="auto">
            <a:xfrm>
              <a:off x="1126" y="3048"/>
              <a:ext cx="195" cy="218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" name="Text Box 27"/>
            <p:cNvSpPr txBox="1">
              <a:spLocks noChangeArrowheads="1"/>
            </p:cNvSpPr>
            <p:nvPr/>
          </p:nvSpPr>
          <p:spPr bwMode="auto">
            <a:xfrm>
              <a:off x="754" y="3124"/>
              <a:ext cx="30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0" rIns="1800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just"/>
              <a:r>
                <a:rPr lang="zh-CN" altLang="en-US" sz="1400" b="1">
                  <a:latin typeface="Times New Roman" pitchFamily="18" charset="0"/>
                  <a:ea typeface="隶书" pitchFamily="49" charset="-122"/>
                </a:rPr>
                <a:t>……..</a:t>
              </a:r>
            </a:p>
          </p:txBody>
        </p:sp>
        <p:sp>
          <p:nvSpPr>
            <p:cNvPr id="140" name="Line 126"/>
            <p:cNvSpPr>
              <a:spLocks noChangeShapeType="1"/>
            </p:cNvSpPr>
            <p:nvPr/>
          </p:nvSpPr>
          <p:spPr bwMode="auto">
            <a:xfrm flipH="1">
              <a:off x="4014" y="3041"/>
              <a:ext cx="247" cy="213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" name="Text Box 127"/>
            <p:cNvSpPr txBox="1">
              <a:spLocks noChangeArrowheads="1"/>
            </p:cNvSpPr>
            <p:nvPr/>
          </p:nvSpPr>
          <p:spPr bwMode="auto">
            <a:xfrm>
              <a:off x="4326" y="3096"/>
              <a:ext cx="33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0" rIns="1800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just"/>
              <a:r>
                <a:rPr lang="zh-CN" altLang="en-US" sz="1600" b="1">
                  <a:latin typeface="Times New Roman" pitchFamily="18" charset="0"/>
                  <a:ea typeface="隶书" pitchFamily="49" charset="-122"/>
                </a:rPr>
                <a:t>…….</a:t>
              </a:r>
              <a:r>
                <a:rPr lang="zh-CN" altLang="en-US" sz="1400">
                  <a:latin typeface="Times New Roman" pitchFamily="18" charset="0"/>
                  <a:ea typeface="隶书" pitchFamily="49" charset="-122"/>
                </a:rPr>
                <a:t>.</a:t>
              </a:r>
            </a:p>
          </p:txBody>
        </p:sp>
        <p:sp>
          <p:nvSpPr>
            <p:cNvPr id="142" name="Text Box 132"/>
            <p:cNvSpPr txBox="1">
              <a:spLocks noChangeArrowheads="1"/>
            </p:cNvSpPr>
            <p:nvPr/>
          </p:nvSpPr>
          <p:spPr bwMode="auto">
            <a:xfrm>
              <a:off x="2111" y="3985"/>
              <a:ext cx="24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0" rIns="1800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just"/>
              <a:r>
                <a:rPr lang="zh-CN" altLang="en-US" sz="1400" b="1">
                  <a:latin typeface="Times New Roman" pitchFamily="18" charset="0"/>
                  <a:ea typeface="隶书" pitchFamily="49" charset="-122"/>
                </a:rPr>
                <a:t>……</a:t>
              </a:r>
            </a:p>
          </p:txBody>
        </p:sp>
        <p:grpSp>
          <p:nvGrpSpPr>
            <p:cNvPr id="143" name="Group 167"/>
            <p:cNvGrpSpPr>
              <a:grpSpLocks/>
            </p:cNvGrpSpPr>
            <p:nvPr/>
          </p:nvGrpSpPr>
          <p:grpSpPr bwMode="auto">
            <a:xfrm>
              <a:off x="2767" y="3888"/>
              <a:ext cx="765" cy="208"/>
              <a:chOff x="2767" y="3888"/>
              <a:chExt cx="765" cy="208"/>
            </a:xfrm>
          </p:grpSpPr>
          <p:sp>
            <p:nvSpPr>
              <p:cNvPr id="155" name="Line 133"/>
              <p:cNvSpPr>
                <a:spLocks noChangeShapeType="1"/>
              </p:cNvSpPr>
              <p:nvPr/>
            </p:nvSpPr>
            <p:spPr bwMode="auto">
              <a:xfrm flipH="1">
                <a:off x="2767" y="3891"/>
                <a:ext cx="183" cy="205"/>
              </a:xfrm>
              <a:prstGeom prst="line">
                <a:avLst/>
              </a:prstGeom>
              <a:noFill/>
              <a:ln w="28575">
                <a:solidFill>
                  <a:srgbClr val="006666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6" name="Line 134"/>
              <p:cNvSpPr>
                <a:spLocks noChangeShapeType="1"/>
              </p:cNvSpPr>
              <p:nvPr/>
            </p:nvSpPr>
            <p:spPr bwMode="auto">
              <a:xfrm>
                <a:off x="3355" y="3888"/>
                <a:ext cx="177" cy="200"/>
              </a:xfrm>
              <a:prstGeom prst="line">
                <a:avLst/>
              </a:prstGeom>
              <a:noFill/>
              <a:ln w="28575">
                <a:solidFill>
                  <a:srgbClr val="006666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4" name="Text Box 135"/>
            <p:cNvSpPr txBox="1">
              <a:spLocks noChangeArrowheads="1"/>
            </p:cNvSpPr>
            <p:nvPr/>
          </p:nvSpPr>
          <p:spPr bwMode="auto">
            <a:xfrm>
              <a:off x="3023" y="3985"/>
              <a:ext cx="21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0" rIns="1800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just"/>
              <a:r>
                <a:rPr lang="zh-CN" altLang="en-US" sz="1400" b="1">
                  <a:latin typeface="Times New Roman" pitchFamily="18" charset="0"/>
                  <a:ea typeface="隶书" pitchFamily="49" charset="-122"/>
                </a:rPr>
                <a:t>…...</a:t>
              </a:r>
            </a:p>
          </p:txBody>
        </p:sp>
        <p:sp>
          <p:nvSpPr>
            <p:cNvPr id="145" name="Text Box 138"/>
            <p:cNvSpPr txBox="1">
              <a:spLocks noChangeArrowheads="1"/>
            </p:cNvSpPr>
            <p:nvPr/>
          </p:nvSpPr>
          <p:spPr bwMode="auto">
            <a:xfrm>
              <a:off x="3983" y="3985"/>
              <a:ext cx="24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0" rIns="1800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just"/>
              <a:r>
                <a:rPr lang="zh-CN" altLang="en-US" sz="1400" b="1">
                  <a:latin typeface="Times New Roman" pitchFamily="18" charset="0"/>
                  <a:ea typeface="隶书" pitchFamily="49" charset="-122"/>
                </a:rPr>
                <a:t>……</a:t>
              </a:r>
            </a:p>
          </p:txBody>
        </p:sp>
        <p:grpSp>
          <p:nvGrpSpPr>
            <p:cNvPr id="146" name="Group 168"/>
            <p:cNvGrpSpPr>
              <a:grpSpLocks/>
            </p:cNvGrpSpPr>
            <p:nvPr/>
          </p:nvGrpSpPr>
          <p:grpSpPr bwMode="auto">
            <a:xfrm>
              <a:off x="3694" y="3886"/>
              <a:ext cx="765" cy="208"/>
              <a:chOff x="2767" y="3888"/>
              <a:chExt cx="765" cy="208"/>
            </a:xfrm>
          </p:grpSpPr>
          <p:sp>
            <p:nvSpPr>
              <p:cNvPr id="153" name="Line 169"/>
              <p:cNvSpPr>
                <a:spLocks noChangeShapeType="1"/>
              </p:cNvSpPr>
              <p:nvPr/>
            </p:nvSpPr>
            <p:spPr bwMode="auto">
              <a:xfrm flipH="1">
                <a:off x="2767" y="3891"/>
                <a:ext cx="183" cy="205"/>
              </a:xfrm>
              <a:prstGeom prst="line">
                <a:avLst/>
              </a:prstGeom>
              <a:noFill/>
              <a:ln w="28575">
                <a:solidFill>
                  <a:srgbClr val="006666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" name="Line 170"/>
              <p:cNvSpPr>
                <a:spLocks noChangeShapeType="1"/>
              </p:cNvSpPr>
              <p:nvPr/>
            </p:nvSpPr>
            <p:spPr bwMode="auto">
              <a:xfrm>
                <a:off x="3355" y="3888"/>
                <a:ext cx="177" cy="200"/>
              </a:xfrm>
              <a:prstGeom prst="line">
                <a:avLst/>
              </a:prstGeom>
              <a:noFill/>
              <a:ln w="28575">
                <a:solidFill>
                  <a:srgbClr val="006666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47" name="Group 171"/>
            <p:cNvGrpSpPr>
              <a:grpSpLocks/>
            </p:cNvGrpSpPr>
            <p:nvPr/>
          </p:nvGrpSpPr>
          <p:grpSpPr bwMode="auto">
            <a:xfrm>
              <a:off x="1859" y="3902"/>
              <a:ext cx="765" cy="208"/>
              <a:chOff x="2767" y="3888"/>
              <a:chExt cx="765" cy="208"/>
            </a:xfrm>
          </p:grpSpPr>
          <p:sp>
            <p:nvSpPr>
              <p:cNvPr id="151" name="Line 172"/>
              <p:cNvSpPr>
                <a:spLocks noChangeShapeType="1"/>
              </p:cNvSpPr>
              <p:nvPr/>
            </p:nvSpPr>
            <p:spPr bwMode="auto">
              <a:xfrm flipH="1">
                <a:off x="2767" y="3891"/>
                <a:ext cx="183" cy="205"/>
              </a:xfrm>
              <a:prstGeom prst="line">
                <a:avLst/>
              </a:prstGeom>
              <a:noFill/>
              <a:ln w="28575">
                <a:solidFill>
                  <a:srgbClr val="006666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2" name="Line 173"/>
              <p:cNvSpPr>
                <a:spLocks noChangeShapeType="1"/>
              </p:cNvSpPr>
              <p:nvPr/>
            </p:nvSpPr>
            <p:spPr bwMode="auto">
              <a:xfrm>
                <a:off x="3355" y="3888"/>
                <a:ext cx="177" cy="200"/>
              </a:xfrm>
              <a:prstGeom prst="line">
                <a:avLst/>
              </a:prstGeom>
              <a:noFill/>
              <a:ln w="28575">
                <a:solidFill>
                  <a:srgbClr val="006666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48" name="Group 174"/>
            <p:cNvGrpSpPr>
              <a:grpSpLocks/>
            </p:cNvGrpSpPr>
            <p:nvPr/>
          </p:nvGrpSpPr>
          <p:grpSpPr bwMode="auto">
            <a:xfrm>
              <a:off x="904" y="3902"/>
              <a:ext cx="765" cy="208"/>
              <a:chOff x="2767" y="3888"/>
              <a:chExt cx="765" cy="208"/>
            </a:xfrm>
          </p:grpSpPr>
          <p:sp>
            <p:nvSpPr>
              <p:cNvPr id="149" name="Line 175"/>
              <p:cNvSpPr>
                <a:spLocks noChangeShapeType="1"/>
              </p:cNvSpPr>
              <p:nvPr/>
            </p:nvSpPr>
            <p:spPr bwMode="auto">
              <a:xfrm flipH="1">
                <a:off x="2767" y="3891"/>
                <a:ext cx="183" cy="205"/>
              </a:xfrm>
              <a:prstGeom prst="line">
                <a:avLst/>
              </a:prstGeom>
              <a:noFill/>
              <a:ln w="28575">
                <a:solidFill>
                  <a:srgbClr val="006666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0" name="Line 176"/>
              <p:cNvSpPr>
                <a:spLocks noChangeShapeType="1"/>
              </p:cNvSpPr>
              <p:nvPr/>
            </p:nvSpPr>
            <p:spPr bwMode="auto">
              <a:xfrm>
                <a:off x="3355" y="3888"/>
                <a:ext cx="177" cy="200"/>
              </a:xfrm>
              <a:prstGeom prst="line">
                <a:avLst/>
              </a:prstGeom>
              <a:noFill/>
              <a:ln w="28575">
                <a:solidFill>
                  <a:srgbClr val="006666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391" y="988459"/>
            <a:ext cx="1807580" cy="1652452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2AE8B4-6D54-FFD2-D8B8-A8BC0FAC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158" name="灯片编号占位符 157">
            <a:extLst>
              <a:ext uri="{FF2B5EF4-FFF2-40B4-BE49-F238E27FC236}">
                <a16:creationId xmlns:a16="http://schemas.microsoft.com/office/drawing/2014/main" id="{A908CCAC-6CC3-9D0A-0EC0-A09C18894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1961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4: Graph</a:t>
            </a:r>
            <a:endParaRPr lang="zh-CN" altLang="en-US" dirty="0"/>
          </a:p>
        </p:txBody>
      </p:sp>
      <p:grpSp>
        <p:nvGrpSpPr>
          <p:cNvPr id="6" name="Group 173"/>
          <p:cNvGrpSpPr>
            <a:grpSpLocks/>
          </p:cNvGrpSpPr>
          <p:nvPr/>
        </p:nvGrpSpPr>
        <p:grpSpPr bwMode="auto">
          <a:xfrm>
            <a:off x="384176" y="1385889"/>
            <a:ext cx="4095750" cy="3910013"/>
            <a:chOff x="243" y="1253"/>
            <a:chExt cx="2580" cy="2463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912" y="3275"/>
              <a:ext cx="911" cy="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rIns="0" anchor="ctr"/>
            <a:lstStyle/>
            <a:p>
              <a:r>
                <a:rPr kumimoji="1" lang="en-US" altLang="zh-CN" sz="2000" b="1">
                  <a:latin typeface="Times New Roman" pitchFamily="18" charset="0"/>
                </a:rPr>
                <a:t>C</a:t>
              </a:r>
              <a:r>
                <a:rPr kumimoji="1" lang="en-US" altLang="zh-CN" sz="2000" b="1" baseline="-25000">
                  <a:latin typeface="Times New Roman" pitchFamily="18" charset="0"/>
                </a:rPr>
                <a:t>4</a:t>
              </a:r>
              <a:r>
                <a:rPr kumimoji="1" lang="en-US" altLang="zh-CN" sz="2000" b="1">
                  <a:latin typeface="Times New Roman" pitchFamily="18" charset="0"/>
                </a:rPr>
                <a:t>, C</a:t>
              </a:r>
              <a:r>
                <a:rPr kumimoji="1" lang="en-US" altLang="zh-CN" sz="2000" b="1" baseline="-25000">
                  <a:latin typeface="Times New Roman" pitchFamily="18" charset="0"/>
                </a:rPr>
                <a:t>5</a:t>
              </a:r>
              <a:r>
                <a:rPr kumimoji="1" lang="en-US" altLang="zh-CN" sz="2000" b="1">
                  <a:latin typeface="Times New Roman" pitchFamily="18" charset="0"/>
                </a:rPr>
                <a:t>, C</a:t>
              </a:r>
              <a:r>
                <a:rPr kumimoji="1" lang="en-US" altLang="zh-CN" sz="2000" b="1" baseline="-25000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52" y="3275"/>
              <a:ext cx="1172" cy="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1400" b="1" dirty="0">
                  <a:latin typeface="Times New Roman" pitchFamily="18" charset="0"/>
                </a:rPr>
                <a:t>Database Theory</a:t>
              </a:r>
              <a:endParaRPr kumimoji="1" lang="zh-CN" altLang="en-US" sz="1400" b="1" dirty="0">
                <a:latin typeface="Times New Roman" pitchFamily="18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43" y="3275"/>
              <a:ext cx="609" cy="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2000" b="1">
                  <a:latin typeface="Times New Roman" pitchFamily="18" charset="0"/>
                </a:rPr>
                <a:t>C</a:t>
              </a:r>
              <a:r>
                <a:rPr kumimoji="1" lang="en-US" altLang="zh-CN" sz="2000" b="1" baseline="-25000"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912" y="3038"/>
              <a:ext cx="911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2000" b="1">
                  <a:latin typeface="Times New Roman" pitchFamily="18" charset="0"/>
                </a:rPr>
                <a:t>C</a:t>
              </a:r>
              <a:r>
                <a:rPr kumimoji="1" lang="en-US" altLang="zh-CN" sz="2000" b="1" baseline="-25000">
                  <a:latin typeface="Times New Roman" pitchFamily="18" charset="0"/>
                </a:rPr>
                <a:t>2</a:t>
              </a:r>
              <a:r>
                <a:rPr kumimoji="1" lang="en-US" altLang="zh-CN" sz="2000" b="1">
                  <a:latin typeface="Times New Roman" pitchFamily="18" charset="0"/>
                </a:rPr>
                <a:t>,</a:t>
              </a:r>
              <a:r>
                <a:rPr kumimoji="1" lang="en-US" altLang="zh-CN" sz="2000" b="1" baseline="-25000">
                  <a:latin typeface="Times New Roman" pitchFamily="18" charset="0"/>
                </a:rPr>
                <a:t> </a:t>
              </a:r>
              <a:r>
                <a:rPr kumimoji="1" lang="en-US" altLang="zh-CN" sz="2000" b="1">
                  <a:latin typeface="Times New Roman" pitchFamily="18" charset="0"/>
                </a:rPr>
                <a:t>C</a:t>
              </a:r>
              <a:r>
                <a:rPr kumimoji="1" lang="en-US" altLang="zh-CN" sz="2000" b="1" baseline="-250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52" y="3038"/>
              <a:ext cx="1172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1400" b="1" dirty="0">
                  <a:latin typeface="Times New Roman" pitchFamily="18" charset="0"/>
                </a:rPr>
                <a:t>Computer Network</a:t>
              </a:r>
              <a:endParaRPr kumimoji="1" lang="zh-CN" altLang="en-US" sz="1400" b="1" dirty="0">
                <a:latin typeface="Times New Roman" pitchFamily="18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43" y="3038"/>
              <a:ext cx="609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2000" b="1">
                  <a:latin typeface="Times New Roman" pitchFamily="18" charset="0"/>
                </a:rPr>
                <a:t>C</a:t>
              </a:r>
              <a:r>
                <a:rPr kumimoji="1" lang="en-US" altLang="zh-CN" sz="2000" b="1" baseline="-25000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912" y="2739"/>
              <a:ext cx="911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2000" b="1">
                  <a:latin typeface="Times New Roman" pitchFamily="18" charset="0"/>
                </a:rPr>
                <a:t>C</a:t>
              </a:r>
              <a:r>
                <a:rPr kumimoji="1" lang="en-US" altLang="zh-CN" sz="2000" b="1" baseline="-25000">
                  <a:latin typeface="Times New Roman" pitchFamily="18" charset="0"/>
                </a:rPr>
                <a:t>3</a:t>
              </a:r>
              <a:r>
                <a:rPr kumimoji="1" lang="en-US" altLang="zh-CN" sz="2000" b="1">
                  <a:latin typeface="Times New Roman" pitchFamily="18" charset="0"/>
                </a:rPr>
                <a:t>, C</a:t>
              </a:r>
              <a:r>
                <a:rPr kumimoji="1" lang="en-US" altLang="zh-CN" sz="2000" b="1" baseline="-250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852" y="2739"/>
              <a:ext cx="1172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1400" b="1" dirty="0">
                  <a:latin typeface="Times New Roman" pitchFamily="18" charset="0"/>
                </a:rPr>
                <a:t>Data Structure</a:t>
              </a:r>
              <a:endParaRPr kumimoji="1" lang="zh-CN" altLang="en-US" sz="1400" b="1" dirty="0">
                <a:latin typeface="Times New Roman" pitchFamily="18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43" y="2739"/>
              <a:ext cx="609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2000" b="1">
                  <a:latin typeface="Times New Roman" pitchFamily="18" charset="0"/>
                </a:rPr>
                <a:t>C</a:t>
              </a:r>
              <a:r>
                <a:rPr kumimoji="1" lang="en-US" altLang="zh-CN" sz="2000" b="1" baseline="-2500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1912" y="2439"/>
              <a:ext cx="911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2000" b="1" dirty="0">
                  <a:latin typeface="Times New Roman" pitchFamily="18" charset="0"/>
                </a:rPr>
                <a:t>C</a:t>
              </a:r>
              <a:r>
                <a:rPr kumimoji="1" lang="en-US" altLang="zh-CN" sz="2000" b="1" baseline="-25000" dirty="0">
                  <a:latin typeface="Times New Roman" pitchFamily="18" charset="0"/>
                </a:rPr>
                <a:t>1</a:t>
              </a:r>
              <a:r>
                <a:rPr kumimoji="1" lang="en-US" altLang="zh-CN" sz="2000" b="1" dirty="0">
                  <a:latin typeface="Times New Roman" pitchFamily="18" charset="0"/>
                </a:rPr>
                <a:t>, C</a:t>
              </a:r>
              <a:r>
                <a:rPr kumimoji="1" lang="en-US" altLang="zh-CN" sz="2000" b="1" baseline="-25000" dirty="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852" y="2439"/>
              <a:ext cx="117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1400" b="1" dirty="0">
                  <a:latin typeface="Times New Roman" pitchFamily="18" charset="0"/>
                </a:rPr>
                <a:t>Programming</a:t>
              </a:r>
              <a:endParaRPr kumimoji="1" lang="zh-CN" altLang="en-US" sz="1400" b="1" dirty="0">
                <a:latin typeface="Times New Roman" pitchFamily="18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43" y="2439"/>
              <a:ext cx="609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2000" b="1">
                  <a:latin typeface="Times New Roman" pitchFamily="18" charset="0"/>
                </a:rPr>
                <a:t>C</a:t>
              </a:r>
              <a:r>
                <a:rPr kumimoji="1" lang="en-US" altLang="zh-CN" sz="2000" b="1" baseline="-250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912" y="2138"/>
              <a:ext cx="911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2000" b="1">
                  <a:latin typeface="Times New Roman" pitchFamily="18" charset="0"/>
                </a:rPr>
                <a:t>C</a:t>
              </a:r>
              <a:r>
                <a:rPr kumimoji="1" lang="en-US" altLang="zh-CN" sz="2000" b="1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852" y="2138"/>
              <a:ext cx="1172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1400" b="1" dirty="0">
                  <a:latin typeface="Times New Roman" pitchFamily="18" charset="0"/>
                </a:rPr>
                <a:t>Discrete Math.</a:t>
              </a:r>
              <a:endParaRPr kumimoji="1" lang="zh-CN" altLang="en-US" sz="1400" b="1" dirty="0">
                <a:latin typeface="Times New Roman" pitchFamily="18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43" y="2138"/>
              <a:ext cx="609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2000" b="1">
                  <a:latin typeface="Times New Roman" pitchFamily="18" charset="0"/>
                </a:rPr>
                <a:t>C</a:t>
              </a:r>
              <a:r>
                <a:rPr kumimoji="1" lang="en-US" altLang="zh-CN" sz="2000" b="1" baseline="-250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912" y="1838"/>
              <a:ext cx="911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2000" b="1" dirty="0">
                  <a:latin typeface="Times New Roman" pitchFamily="18" charset="0"/>
                </a:rPr>
                <a:t>None</a:t>
              </a:r>
              <a:endParaRPr kumimoji="1" lang="zh-CN" altLang="en-US" sz="2000" b="1" dirty="0">
                <a:latin typeface="Times New Roman" pitchFamily="18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852" y="1838"/>
              <a:ext cx="117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1400" b="1" dirty="0">
                  <a:latin typeface="Times New Roman" pitchFamily="18" charset="0"/>
                </a:rPr>
                <a:t>Intro. to Computer</a:t>
              </a:r>
              <a:endParaRPr kumimoji="1" lang="zh-CN" altLang="en-US" sz="1400" b="1" dirty="0">
                <a:latin typeface="Times New Roman" pitchFamily="18" charset="0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43" y="1838"/>
              <a:ext cx="609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2000" b="1">
                  <a:latin typeface="Times New Roman" pitchFamily="18" charset="0"/>
                </a:rPr>
                <a:t>C</a:t>
              </a:r>
              <a:r>
                <a:rPr kumimoji="1" lang="en-US" altLang="zh-CN" sz="2000" b="1" baseline="-250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912" y="1540"/>
              <a:ext cx="911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2000" b="1" dirty="0">
                  <a:latin typeface="Times New Roman" pitchFamily="18" charset="0"/>
                </a:rPr>
                <a:t>None</a:t>
              </a:r>
              <a:endParaRPr kumimoji="1" lang="zh-CN" altLang="en-US" sz="2000" b="1" dirty="0">
                <a:latin typeface="Times New Roman" pitchFamily="18" charset="0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52" y="1540"/>
              <a:ext cx="1172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1400" b="1" dirty="0">
                  <a:latin typeface="Times New Roman" pitchFamily="18" charset="0"/>
                </a:rPr>
                <a:t>Advanced Math.</a:t>
              </a:r>
              <a:endParaRPr kumimoji="1" lang="zh-CN" altLang="en-US" b="1" dirty="0">
                <a:latin typeface="Times New Roman" pitchFamily="18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43" y="1540"/>
              <a:ext cx="609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2000" b="1" dirty="0">
                  <a:latin typeface="Times New Roman" pitchFamily="18" charset="0"/>
                </a:rPr>
                <a:t>C</a:t>
              </a:r>
              <a:r>
                <a:rPr kumimoji="1" lang="en-US" altLang="zh-CN" sz="2000" b="1" baseline="-2500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1912" y="1253"/>
              <a:ext cx="911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2400" b="1" dirty="0">
                  <a:latin typeface="Times New Roman" pitchFamily="18" charset="0"/>
                </a:rPr>
                <a:t>Pre.</a:t>
              </a:r>
              <a:endParaRPr kumimoji="1" lang="zh-CN" altLang="en-US" sz="2400" b="1" dirty="0">
                <a:latin typeface="Times New Roman" pitchFamily="18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852" y="1253"/>
              <a:ext cx="1172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2400" b="1" dirty="0">
                  <a:latin typeface="Times New Roman" pitchFamily="18" charset="0"/>
                </a:rPr>
                <a:t>Course</a:t>
              </a:r>
              <a:endParaRPr kumimoji="1" lang="zh-CN" altLang="en-US" sz="2400" b="1" dirty="0">
                <a:latin typeface="Times New Roman" pitchFamily="18" charset="0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43" y="1253"/>
              <a:ext cx="609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kumimoji="1" lang="en-US" altLang="zh-CN" sz="2400" b="1" dirty="0">
                  <a:latin typeface="Times New Roman" pitchFamily="18" charset="0"/>
                </a:rPr>
                <a:t>ID</a:t>
              </a:r>
              <a:endParaRPr kumimoji="1" lang="zh-CN" altLang="en-US" sz="2400" b="1" dirty="0">
                <a:latin typeface="Times New Roman" pitchFamily="18" charset="0"/>
              </a:endParaRPr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>
              <a:off x="243" y="1253"/>
              <a:ext cx="0" cy="241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243" y="1253"/>
              <a:ext cx="2439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33" name="Group 172"/>
            <p:cNvGrpSpPr>
              <a:grpSpLocks/>
            </p:cNvGrpSpPr>
            <p:nvPr/>
          </p:nvGrpSpPr>
          <p:grpSpPr bwMode="auto">
            <a:xfrm>
              <a:off x="852" y="1253"/>
              <a:ext cx="1843" cy="2410"/>
              <a:chOff x="852" y="1253"/>
              <a:chExt cx="1843" cy="2527"/>
            </a:xfrm>
          </p:grpSpPr>
          <p:sp>
            <p:nvSpPr>
              <p:cNvPr id="42" name="Line 33"/>
              <p:cNvSpPr>
                <a:spLocks noChangeShapeType="1"/>
              </p:cNvSpPr>
              <p:nvPr/>
            </p:nvSpPr>
            <p:spPr bwMode="auto">
              <a:xfrm>
                <a:off x="852" y="1253"/>
                <a:ext cx="0" cy="25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3" name="Line 34"/>
              <p:cNvSpPr>
                <a:spLocks noChangeShapeType="1"/>
              </p:cNvSpPr>
              <p:nvPr/>
            </p:nvSpPr>
            <p:spPr bwMode="auto">
              <a:xfrm>
                <a:off x="1856" y="1253"/>
                <a:ext cx="0" cy="25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4" name="Line 35"/>
              <p:cNvSpPr>
                <a:spLocks noChangeShapeType="1"/>
              </p:cNvSpPr>
              <p:nvPr/>
            </p:nvSpPr>
            <p:spPr bwMode="auto">
              <a:xfrm>
                <a:off x="2695" y="1253"/>
                <a:ext cx="0" cy="2527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34" name="Line 113"/>
            <p:cNvSpPr>
              <a:spLocks noChangeShapeType="1"/>
            </p:cNvSpPr>
            <p:nvPr/>
          </p:nvSpPr>
          <p:spPr bwMode="auto">
            <a:xfrm>
              <a:off x="243" y="1540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5" name="Line 121"/>
            <p:cNvSpPr>
              <a:spLocks noChangeShapeType="1"/>
            </p:cNvSpPr>
            <p:nvPr/>
          </p:nvSpPr>
          <p:spPr bwMode="auto">
            <a:xfrm>
              <a:off x="243" y="1838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6" name="Line 129"/>
            <p:cNvSpPr>
              <a:spLocks noChangeShapeType="1"/>
            </p:cNvSpPr>
            <p:nvPr/>
          </p:nvSpPr>
          <p:spPr bwMode="auto">
            <a:xfrm>
              <a:off x="243" y="2138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7" name="Line 137"/>
            <p:cNvSpPr>
              <a:spLocks noChangeShapeType="1"/>
            </p:cNvSpPr>
            <p:nvPr/>
          </p:nvSpPr>
          <p:spPr bwMode="auto">
            <a:xfrm>
              <a:off x="243" y="2439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8" name="Line 145"/>
            <p:cNvSpPr>
              <a:spLocks noChangeShapeType="1"/>
            </p:cNvSpPr>
            <p:nvPr/>
          </p:nvSpPr>
          <p:spPr bwMode="auto">
            <a:xfrm>
              <a:off x="243" y="2739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9" name="Line 153"/>
            <p:cNvSpPr>
              <a:spLocks noChangeShapeType="1"/>
            </p:cNvSpPr>
            <p:nvPr/>
          </p:nvSpPr>
          <p:spPr bwMode="auto">
            <a:xfrm>
              <a:off x="243" y="3038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0" name="Line 161"/>
            <p:cNvSpPr>
              <a:spLocks noChangeShapeType="1"/>
            </p:cNvSpPr>
            <p:nvPr/>
          </p:nvSpPr>
          <p:spPr bwMode="auto">
            <a:xfrm>
              <a:off x="243" y="3339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" name="Line 31"/>
            <p:cNvSpPr>
              <a:spLocks noChangeShapeType="1"/>
            </p:cNvSpPr>
            <p:nvPr/>
          </p:nvSpPr>
          <p:spPr bwMode="auto">
            <a:xfrm>
              <a:off x="243" y="3668"/>
              <a:ext cx="2439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45" name="Group 176"/>
          <p:cNvGrpSpPr>
            <a:grpSpLocks/>
          </p:cNvGrpSpPr>
          <p:nvPr/>
        </p:nvGrpSpPr>
        <p:grpSpPr bwMode="auto">
          <a:xfrm>
            <a:off x="4560431" y="1655764"/>
            <a:ext cx="4483100" cy="3352800"/>
            <a:chOff x="2936" y="1426"/>
            <a:chExt cx="2824" cy="2112"/>
          </a:xfrm>
        </p:grpSpPr>
        <p:sp>
          <p:nvSpPr>
            <p:cNvPr id="46" name="Freeform 177"/>
            <p:cNvSpPr>
              <a:spLocks/>
            </p:cNvSpPr>
            <p:nvPr/>
          </p:nvSpPr>
          <p:spPr bwMode="auto">
            <a:xfrm>
              <a:off x="4783" y="2590"/>
              <a:ext cx="697" cy="667"/>
            </a:xfrm>
            <a:custGeom>
              <a:avLst/>
              <a:gdLst>
                <a:gd name="T0" fmla="*/ 0 w 900"/>
                <a:gd name="T1" fmla="*/ 885 h 650"/>
                <a:gd name="T2" fmla="*/ 42 w 900"/>
                <a:gd name="T3" fmla="*/ 0 h 650"/>
                <a:gd name="T4" fmla="*/ 0 60000 65536"/>
                <a:gd name="T5" fmla="*/ 0 60000 65536"/>
                <a:gd name="T6" fmla="*/ 0 w 900"/>
                <a:gd name="T7" fmla="*/ 0 h 650"/>
                <a:gd name="T8" fmla="*/ 900 w 900"/>
                <a:gd name="T9" fmla="*/ 650 h 65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00" h="650">
                  <a:moveTo>
                    <a:pt x="0" y="650"/>
                  </a:moveTo>
                  <a:lnTo>
                    <a:pt x="90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178"/>
            <p:cNvSpPr>
              <a:spLocks/>
            </p:cNvSpPr>
            <p:nvPr/>
          </p:nvSpPr>
          <p:spPr bwMode="auto">
            <a:xfrm>
              <a:off x="5054" y="1768"/>
              <a:ext cx="433" cy="584"/>
            </a:xfrm>
            <a:custGeom>
              <a:avLst/>
              <a:gdLst>
                <a:gd name="T0" fmla="*/ 0 w 548"/>
                <a:gd name="T1" fmla="*/ 0 h 597"/>
                <a:gd name="T2" fmla="*/ 32 w 548"/>
                <a:gd name="T3" fmla="*/ 459 h 597"/>
                <a:gd name="T4" fmla="*/ 0 60000 65536"/>
                <a:gd name="T5" fmla="*/ 0 60000 65536"/>
                <a:gd name="T6" fmla="*/ 0 w 548"/>
                <a:gd name="T7" fmla="*/ 0 h 597"/>
                <a:gd name="T8" fmla="*/ 548 w 548"/>
                <a:gd name="T9" fmla="*/ 597 h 59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8" h="597">
                  <a:moveTo>
                    <a:pt x="0" y="0"/>
                  </a:moveTo>
                  <a:lnTo>
                    <a:pt x="548" y="59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179"/>
            <p:cNvSpPr>
              <a:spLocks/>
            </p:cNvSpPr>
            <p:nvPr/>
          </p:nvSpPr>
          <p:spPr bwMode="auto">
            <a:xfrm>
              <a:off x="4094" y="1624"/>
              <a:ext cx="701" cy="1"/>
            </a:xfrm>
            <a:custGeom>
              <a:avLst/>
              <a:gdLst>
                <a:gd name="T0" fmla="*/ 0 w 1005"/>
                <a:gd name="T1" fmla="*/ 0 h 5"/>
                <a:gd name="T2" fmla="*/ 13 w 1005"/>
                <a:gd name="T3" fmla="*/ 0 h 5"/>
                <a:gd name="T4" fmla="*/ 0 60000 65536"/>
                <a:gd name="T5" fmla="*/ 0 60000 65536"/>
                <a:gd name="T6" fmla="*/ 0 w 1005"/>
                <a:gd name="T7" fmla="*/ 0 h 5"/>
                <a:gd name="T8" fmla="*/ 1005 w 1005"/>
                <a:gd name="T9" fmla="*/ 5 h 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05" h="5">
                  <a:moveTo>
                    <a:pt x="0" y="5"/>
                  </a:moveTo>
                  <a:lnTo>
                    <a:pt x="1005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180"/>
            <p:cNvSpPr>
              <a:spLocks/>
            </p:cNvSpPr>
            <p:nvPr/>
          </p:nvSpPr>
          <p:spPr bwMode="auto">
            <a:xfrm>
              <a:off x="4087" y="1773"/>
              <a:ext cx="737" cy="648"/>
            </a:xfrm>
            <a:custGeom>
              <a:avLst/>
              <a:gdLst>
                <a:gd name="T0" fmla="*/ 0 w 1028"/>
                <a:gd name="T1" fmla="*/ 626 h 650"/>
                <a:gd name="T2" fmla="*/ 19 w 1028"/>
                <a:gd name="T3" fmla="*/ 0 h 650"/>
                <a:gd name="T4" fmla="*/ 0 60000 65536"/>
                <a:gd name="T5" fmla="*/ 0 60000 65536"/>
                <a:gd name="T6" fmla="*/ 0 w 1028"/>
                <a:gd name="T7" fmla="*/ 0 h 650"/>
                <a:gd name="T8" fmla="*/ 1028 w 1028"/>
                <a:gd name="T9" fmla="*/ 650 h 65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28" h="650">
                  <a:moveTo>
                    <a:pt x="0" y="650"/>
                  </a:moveTo>
                  <a:lnTo>
                    <a:pt x="1028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181"/>
            <p:cNvSpPr>
              <a:spLocks/>
            </p:cNvSpPr>
            <p:nvPr/>
          </p:nvSpPr>
          <p:spPr bwMode="auto">
            <a:xfrm>
              <a:off x="4074" y="2624"/>
              <a:ext cx="496" cy="634"/>
            </a:xfrm>
            <a:custGeom>
              <a:avLst/>
              <a:gdLst>
                <a:gd name="T0" fmla="*/ 0 w 629"/>
                <a:gd name="T1" fmla="*/ 0 h 645"/>
                <a:gd name="T2" fmla="*/ 36 w 629"/>
                <a:gd name="T3" fmla="*/ 525 h 645"/>
                <a:gd name="T4" fmla="*/ 0 60000 65536"/>
                <a:gd name="T5" fmla="*/ 0 60000 65536"/>
                <a:gd name="T6" fmla="*/ 0 w 629"/>
                <a:gd name="T7" fmla="*/ 0 h 645"/>
                <a:gd name="T8" fmla="*/ 629 w 629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29" h="645">
                  <a:moveTo>
                    <a:pt x="0" y="0"/>
                  </a:moveTo>
                  <a:lnTo>
                    <a:pt x="629" y="645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182"/>
            <p:cNvSpPr>
              <a:spLocks/>
            </p:cNvSpPr>
            <p:nvPr/>
          </p:nvSpPr>
          <p:spPr bwMode="auto">
            <a:xfrm>
              <a:off x="4106" y="2500"/>
              <a:ext cx="1324" cy="1"/>
            </a:xfrm>
            <a:custGeom>
              <a:avLst/>
              <a:gdLst>
                <a:gd name="T0" fmla="*/ 0 w 1711"/>
                <a:gd name="T1" fmla="*/ 1 h 1"/>
                <a:gd name="T2" fmla="*/ 79 w 1711"/>
                <a:gd name="T3" fmla="*/ 0 h 1"/>
                <a:gd name="T4" fmla="*/ 0 60000 65536"/>
                <a:gd name="T5" fmla="*/ 0 60000 65536"/>
                <a:gd name="T6" fmla="*/ 0 w 1711"/>
                <a:gd name="T7" fmla="*/ 0 h 1"/>
                <a:gd name="T8" fmla="*/ 1711 w 171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711" h="1">
                  <a:moveTo>
                    <a:pt x="0" y="1"/>
                  </a:moveTo>
                  <a:lnTo>
                    <a:pt x="171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183"/>
            <p:cNvSpPr>
              <a:spLocks/>
            </p:cNvSpPr>
            <p:nvPr/>
          </p:nvSpPr>
          <p:spPr bwMode="auto">
            <a:xfrm>
              <a:off x="3243" y="1656"/>
              <a:ext cx="543" cy="277"/>
            </a:xfrm>
            <a:custGeom>
              <a:avLst/>
              <a:gdLst>
                <a:gd name="T0" fmla="*/ 0 w 763"/>
                <a:gd name="T1" fmla="*/ 555 h 260"/>
                <a:gd name="T2" fmla="*/ 14 w 763"/>
                <a:gd name="T3" fmla="*/ 0 h 260"/>
                <a:gd name="T4" fmla="*/ 0 60000 65536"/>
                <a:gd name="T5" fmla="*/ 0 60000 65536"/>
                <a:gd name="T6" fmla="*/ 0 w 763"/>
                <a:gd name="T7" fmla="*/ 0 h 260"/>
                <a:gd name="T8" fmla="*/ 763 w 763"/>
                <a:gd name="T9" fmla="*/ 260 h 26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63" h="260">
                  <a:moveTo>
                    <a:pt x="0" y="260"/>
                  </a:moveTo>
                  <a:lnTo>
                    <a:pt x="76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184"/>
            <p:cNvSpPr>
              <a:spLocks/>
            </p:cNvSpPr>
            <p:nvPr/>
          </p:nvSpPr>
          <p:spPr bwMode="auto">
            <a:xfrm>
              <a:off x="3195" y="2849"/>
              <a:ext cx="1317" cy="482"/>
            </a:xfrm>
            <a:custGeom>
              <a:avLst/>
              <a:gdLst>
                <a:gd name="T0" fmla="*/ 0 w 1764"/>
                <a:gd name="T1" fmla="*/ 0 h 470"/>
                <a:gd name="T2" fmla="*/ 53 w 1764"/>
                <a:gd name="T3" fmla="*/ 636 h 470"/>
                <a:gd name="T4" fmla="*/ 0 60000 65536"/>
                <a:gd name="T5" fmla="*/ 0 60000 65536"/>
                <a:gd name="T6" fmla="*/ 0 w 1764"/>
                <a:gd name="T7" fmla="*/ 0 h 470"/>
                <a:gd name="T8" fmla="*/ 1764 w 1764"/>
                <a:gd name="T9" fmla="*/ 470 h 4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764" h="470">
                  <a:moveTo>
                    <a:pt x="0" y="0"/>
                  </a:moveTo>
                  <a:lnTo>
                    <a:pt x="1764" y="47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185"/>
            <p:cNvSpPr>
              <a:spLocks/>
            </p:cNvSpPr>
            <p:nvPr/>
          </p:nvSpPr>
          <p:spPr bwMode="auto">
            <a:xfrm>
              <a:off x="3240" y="2541"/>
              <a:ext cx="577" cy="142"/>
            </a:xfrm>
            <a:custGeom>
              <a:avLst/>
              <a:gdLst>
                <a:gd name="T0" fmla="*/ 0 w 821"/>
                <a:gd name="T1" fmla="*/ 90 h 148"/>
                <a:gd name="T2" fmla="*/ 12 w 821"/>
                <a:gd name="T3" fmla="*/ 0 h 148"/>
                <a:gd name="T4" fmla="*/ 0 60000 65536"/>
                <a:gd name="T5" fmla="*/ 0 60000 65536"/>
                <a:gd name="T6" fmla="*/ 0 w 821"/>
                <a:gd name="T7" fmla="*/ 0 h 148"/>
                <a:gd name="T8" fmla="*/ 821 w 821"/>
                <a:gd name="T9" fmla="*/ 148 h 14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21" h="148">
                  <a:moveTo>
                    <a:pt x="0" y="148"/>
                  </a:moveTo>
                  <a:lnTo>
                    <a:pt x="82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186"/>
            <p:cNvSpPr>
              <a:spLocks/>
            </p:cNvSpPr>
            <p:nvPr/>
          </p:nvSpPr>
          <p:spPr bwMode="auto">
            <a:xfrm>
              <a:off x="3236" y="2067"/>
              <a:ext cx="585" cy="329"/>
            </a:xfrm>
            <a:custGeom>
              <a:avLst/>
              <a:gdLst>
                <a:gd name="T0" fmla="*/ 0 w 830"/>
                <a:gd name="T1" fmla="*/ 0 h 340"/>
                <a:gd name="T2" fmla="*/ 13 w 830"/>
                <a:gd name="T3" fmla="*/ 229 h 340"/>
                <a:gd name="T4" fmla="*/ 0 60000 65536"/>
                <a:gd name="T5" fmla="*/ 0 60000 65536"/>
                <a:gd name="T6" fmla="*/ 0 w 830"/>
                <a:gd name="T7" fmla="*/ 0 h 340"/>
                <a:gd name="T8" fmla="*/ 830 w 830"/>
                <a:gd name="T9" fmla="*/ 340 h 3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30" h="340">
                  <a:moveTo>
                    <a:pt x="0" y="0"/>
                  </a:moveTo>
                  <a:lnTo>
                    <a:pt x="830" y="34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6" name="Group 187"/>
            <p:cNvGrpSpPr>
              <a:grpSpLocks/>
            </p:cNvGrpSpPr>
            <p:nvPr/>
          </p:nvGrpSpPr>
          <p:grpSpPr bwMode="auto">
            <a:xfrm>
              <a:off x="2936" y="1810"/>
              <a:ext cx="334" cy="375"/>
              <a:chOff x="3721" y="3017"/>
              <a:chExt cx="334" cy="375"/>
            </a:xfrm>
          </p:grpSpPr>
          <p:sp>
            <p:nvSpPr>
              <p:cNvPr id="74" name="Oval 188"/>
              <p:cNvSpPr>
                <a:spLocks noChangeArrowheads="1"/>
              </p:cNvSpPr>
              <p:nvPr/>
            </p:nvSpPr>
            <p:spPr bwMode="auto">
              <a:xfrm>
                <a:off x="3721" y="3048"/>
                <a:ext cx="317" cy="31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lIns="10800" tIns="28800" rIns="0" bIns="10800"/>
              <a:lstStyle/>
              <a:p>
                <a:pPr>
                  <a:defRPr/>
                </a:pPr>
                <a:endParaRPr lang="zh-CN" altLang="en-US">
                  <a:solidFill>
                    <a:schemeClr val="bg1"/>
                  </a:solidFill>
                  <a:ea typeface="宋体" pitchFamily="2" charset="-122"/>
                </a:endParaRPr>
              </a:p>
            </p:txBody>
          </p:sp>
          <p:sp>
            <p:nvSpPr>
              <p:cNvPr id="75" name="Text Box 189"/>
              <p:cNvSpPr txBox="1">
                <a:spLocks noChangeArrowheads="1"/>
              </p:cNvSpPr>
              <p:nvPr/>
            </p:nvSpPr>
            <p:spPr bwMode="auto">
              <a:xfrm>
                <a:off x="3763" y="3017"/>
                <a:ext cx="292" cy="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8000" rIns="0" bIns="1080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2800" b="1" i="1">
                    <a:solidFill>
                      <a:schemeClr val="bg1"/>
                    </a:solidFill>
                    <a:latin typeface="Times New Roman" pitchFamily="18" charset="0"/>
                  </a:rPr>
                  <a:t>C</a:t>
                </a:r>
                <a:r>
                  <a:rPr lang="en-US" altLang="zh-CN" sz="2800" b="1" baseline="-25000">
                    <a:solidFill>
                      <a:schemeClr val="bg1"/>
                    </a:solidFill>
                    <a:latin typeface="Times New Roman" pitchFamily="18" charset="0"/>
                  </a:rPr>
                  <a:t>1</a:t>
                </a:r>
              </a:p>
            </p:txBody>
          </p:sp>
        </p:grpSp>
        <p:grpSp>
          <p:nvGrpSpPr>
            <p:cNvPr id="57" name="Group 190"/>
            <p:cNvGrpSpPr>
              <a:grpSpLocks/>
            </p:cNvGrpSpPr>
            <p:nvPr/>
          </p:nvGrpSpPr>
          <p:grpSpPr bwMode="auto">
            <a:xfrm>
              <a:off x="2955" y="2578"/>
              <a:ext cx="334" cy="375"/>
              <a:chOff x="3721" y="3017"/>
              <a:chExt cx="334" cy="375"/>
            </a:xfrm>
          </p:grpSpPr>
          <p:sp>
            <p:nvSpPr>
              <p:cNvPr id="72" name="Oval 191"/>
              <p:cNvSpPr>
                <a:spLocks noChangeArrowheads="1"/>
              </p:cNvSpPr>
              <p:nvPr/>
            </p:nvSpPr>
            <p:spPr bwMode="auto">
              <a:xfrm>
                <a:off x="3721" y="3048"/>
                <a:ext cx="317" cy="31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lIns="10800" tIns="28800" rIns="0" bIns="10800"/>
              <a:lstStyle/>
              <a:p>
                <a:pPr>
                  <a:defRPr/>
                </a:pPr>
                <a:endParaRPr lang="zh-CN" altLang="en-US">
                  <a:solidFill>
                    <a:schemeClr val="bg1"/>
                  </a:solidFill>
                  <a:ea typeface="宋体" pitchFamily="2" charset="-122"/>
                </a:endParaRPr>
              </a:p>
            </p:txBody>
          </p:sp>
          <p:sp>
            <p:nvSpPr>
              <p:cNvPr id="73" name="Text Box 192"/>
              <p:cNvSpPr txBox="1">
                <a:spLocks noChangeArrowheads="1"/>
              </p:cNvSpPr>
              <p:nvPr/>
            </p:nvSpPr>
            <p:spPr bwMode="auto">
              <a:xfrm>
                <a:off x="3763" y="3017"/>
                <a:ext cx="292" cy="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8000" rIns="0" bIns="1080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2800" b="1" i="1">
                    <a:solidFill>
                      <a:schemeClr val="bg1"/>
                    </a:solidFill>
                    <a:latin typeface="Times New Roman" pitchFamily="18" charset="0"/>
                  </a:rPr>
                  <a:t>C</a:t>
                </a:r>
                <a:r>
                  <a:rPr lang="en-US" altLang="zh-CN" sz="2800" b="1" baseline="-25000">
                    <a:solidFill>
                      <a:schemeClr val="bg1"/>
                    </a:solidFill>
                    <a:latin typeface="Times New Roman" pitchFamily="18" charset="0"/>
                  </a:rPr>
                  <a:t>2</a:t>
                </a:r>
              </a:p>
            </p:txBody>
          </p:sp>
        </p:grpSp>
        <p:grpSp>
          <p:nvGrpSpPr>
            <p:cNvPr id="58" name="Group 193"/>
            <p:cNvGrpSpPr>
              <a:grpSpLocks/>
            </p:cNvGrpSpPr>
            <p:nvPr/>
          </p:nvGrpSpPr>
          <p:grpSpPr bwMode="auto">
            <a:xfrm>
              <a:off x="3771" y="1426"/>
              <a:ext cx="334" cy="375"/>
              <a:chOff x="3721" y="3017"/>
              <a:chExt cx="334" cy="375"/>
            </a:xfrm>
          </p:grpSpPr>
          <p:sp>
            <p:nvSpPr>
              <p:cNvPr id="70" name="Oval 194"/>
              <p:cNvSpPr>
                <a:spLocks noChangeArrowheads="1"/>
              </p:cNvSpPr>
              <p:nvPr/>
            </p:nvSpPr>
            <p:spPr bwMode="auto">
              <a:xfrm>
                <a:off x="3721" y="3048"/>
                <a:ext cx="317" cy="31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lIns="10800" tIns="28800" rIns="0" bIns="10800"/>
              <a:lstStyle/>
              <a:p>
                <a:pPr>
                  <a:defRPr/>
                </a:pPr>
                <a:endParaRPr lang="zh-CN" altLang="en-US">
                  <a:solidFill>
                    <a:schemeClr val="bg1"/>
                  </a:solidFill>
                  <a:ea typeface="宋体" pitchFamily="2" charset="-122"/>
                </a:endParaRPr>
              </a:p>
            </p:txBody>
          </p:sp>
          <p:sp>
            <p:nvSpPr>
              <p:cNvPr id="71" name="Text Box 195"/>
              <p:cNvSpPr txBox="1">
                <a:spLocks noChangeArrowheads="1"/>
              </p:cNvSpPr>
              <p:nvPr/>
            </p:nvSpPr>
            <p:spPr bwMode="auto">
              <a:xfrm>
                <a:off x="3763" y="3017"/>
                <a:ext cx="292" cy="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8000" rIns="0" bIns="1080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2800" b="1" i="1">
                    <a:solidFill>
                      <a:schemeClr val="bg1"/>
                    </a:solidFill>
                    <a:latin typeface="Times New Roman" pitchFamily="18" charset="0"/>
                  </a:rPr>
                  <a:t>C</a:t>
                </a:r>
                <a:r>
                  <a:rPr lang="en-US" altLang="zh-CN" sz="2800" b="1" baseline="-25000">
                    <a:solidFill>
                      <a:schemeClr val="bg1"/>
                    </a:solidFill>
                    <a:latin typeface="Times New Roman" pitchFamily="18" charset="0"/>
                  </a:rPr>
                  <a:t>3</a:t>
                </a:r>
              </a:p>
            </p:txBody>
          </p:sp>
        </p:grpSp>
        <p:grpSp>
          <p:nvGrpSpPr>
            <p:cNvPr id="59" name="Group 196"/>
            <p:cNvGrpSpPr>
              <a:grpSpLocks/>
            </p:cNvGrpSpPr>
            <p:nvPr/>
          </p:nvGrpSpPr>
          <p:grpSpPr bwMode="auto">
            <a:xfrm>
              <a:off x="3809" y="2299"/>
              <a:ext cx="334" cy="375"/>
              <a:chOff x="3721" y="3017"/>
              <a:chExt cx="334" cy="375"/>
            </a:xfrm>
          </p:grpSpPr>
          <p:sp>
            <p:nvSpPr>
              <p:cNvPr id="68" name="Oval 197"/>
              <p:cNvSpPr>
                <a:spLocks noChangeArrowheads="1"/>
              </p:cNvSpPr>
              <p:nvPr/>
            </p:nvSpPr>
            <p:spPr bwMode="auto">
              <a:xfrm>
                <a:off x="3721" y="3048"/>
                <a:ext cx="317" cy="31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lIns="10800" tIns="28800" rIns="0" bIns="10800"/>
              <a:lstStyle/>
              <a:p>
                <a:pPr>
                  <a:defRPr/>
                </a:pPr>
                <a:endParaRPr lang="zh-CN" altLang="en-US">
                  <a:solidFill>
                    <a:schemeClr val="bg1"/>
                  </a:solidFill>
                  <a:ea typeface="宋体" pitchFamily="2" charset="-122"/>
                </a:endParaRPr>
              </a:p>
            </p:txBody>
          </p:sp>
          <p:sp>
            <p:nvSpPr>
              <p:cNvPr id="69" name="Text Box 198"/>
              <p:cNvSpPr txBox="1">
                <a:spLocks noChangeArrowheads="1"/>
              </p:cNvSpPr>
              <p:nvPr/>
            </p:nvSpPr>
            <p:spPr bwMode="auto">
              <a:xfrm>
                <a:off x="3763" y="3017"/>
                <a:ext cx="292" cy="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8000" rIns="0" bIns="1080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2800" b="1" i="1">
                    <a:solidFill>
                      <a:schemeClr val="bg1"/>
                    </a:solidFill>
                    <a:latin typeface="Times New Roman" pitchFamily="18" charset="0"/>
                  </a:rPr>
                  <a:t>C</a:t>
                </a:r>
                <a:r>
                  <a:rPr lang="en-US" altLang="zh-CN" sz="2800" b="1" baseline="-25000">
                    <a:solidFill>
                      <a:schemeClr val="bg1"/>
                    </a:solidFill>
                    <a:latin typeface="Times New Roman" pitchFamily="18" charset="0"/>
                  </a:rPr>
                  <a:t>4</a:t>
                </a:r>
              </a:p>
            </p:txBody>
          </p:sp>
        </p:grpSp>
        <p:grpSp>
          <p:nvGrpSpPr>
            <p:cNvPr id="60" name="Group 199"/>
            <p:cNvGrpSpPr>
              <a:grpSpLocks/>
            </p:cNvGrpSpPr>
            <p:nvPr/>
          </p:nvGrpSpPr>
          <p:grpSpPr bwMode="auto">
            <a:xfrm>
              <a:off x="4510" y="3163"/>
              <a:ext cx="334" cy="375"/>
              <a:chOff x="3721" y="3017"/>
              <a:chExt cx="334" cy="375"/>
            </a:xfrm>
          </p:grpSpPr>
          <p:sp>
            <p:nvSpPr>
              <p:cNvPr id="66" name="Oval 200"/>
              <p:cNvSpPr>
                <a:spLocks noChangeArrowheads="1"/>
              </p:cNvSpPr>
              <p:nvPr/>
            </p:nvSpPr>
            <p:spPr bwMode="auto">
              <a:xfrm>
                <a:off x="3721" y="3048"/>
                <a:ext cx="317" cy="31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lIns="10800" tIns="28800" rIns="0" bIns="10800"/>
              <a:lstStyle/>
              <a:p>
                <a:pPr>
                  <a:defRPr/>
                </a:pPr>
                <a:endParaRPr lang="zh-CN" altLang="en-US">
                  <a:solidFill>
                    <a:schemeClr val="bg1"/>
                  </a:solidFill>
                  <a:ea typeface="宋体" pitchFamily="2" charset="-122"/>
                </a:endParaRPr>
              </a:p>
            </p:txBody>
          </p:sp>
          <p:sp>
            <p:nvSpPr>
              <p:cNvPr id="67" name="Text Box 201"/>
              <p:cNvSpPr txBox="1">
                <a:spLocks noChangeArrowheads="1"/>
              </p:cNvSpPr>
              <p:nvPr/>
            </p:nvSpPr>
            <p:spPr bwMode="auto">
              <a:xfrm>
                <a:off x="3763" y="3017"/>
                <a:ext cx="292" cy="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8000" rIns="0" bIns="1080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2800" b="1" i="1">
                    <a:solidFill>
                      <a:schemeClr val="bg1"/>
                    </a:solidFill>
                    <a:latin typeface="Times New Roman" pitchFamily="18" charset="0"/>
                  </a:rPr>
                  <a:t>C</a:t>
                </a:r>
                <a:r>
                  <a:rPr lang="en-US" altLang="zh-CN" sz="2800" b="1" baseline="-25000">
                    <a:solidFill>
                      <a:schemeClr val="bg1"/>
                    </a:solidFill>
                    <a:latin typeface="Times New Roman" pitchFamily="18" charset="0"/>
                  </a:rPr>
                  <a:t>6</a:t>
                </a:r>
              </a:p>
            </p:txBody>
          </p:sp>
        </p:grpSp>
        <p:grpSp>
          <p:nvGrpSpPr>
            <p:cNvPr id="61" name="Group 202"/>
            <p:cNvGrpSpPr>
              <a:grpSpLocks/>
            </p:cNvGrpSpPr>
            <p:nvPr/>
          </p:nvGrpSpPr>
          <p:grpSpPr bwMode="auto">
            <a:xfrm>
              <a:off x="4798" y="1483"/>
              <a:ext cx="334" cy="375"/>
              <a:chOff x="3721" y="3017"/>
              <a:chExt cx="334" cy="375"/>
            </a:xfrm>
          </p:grpSpPr>
          <p:sp>
            <p:nvSpPr>
              <p:cNvPr id="64" name="Oval 203"/>
              <p:cNvSpPr>
                <a:spLocks noChangeArrowheads="1"/>
              </p:cNvSpPr>
              <p:nvPr/>
            </p:nvSpPr>
            <p:spPr bwMode="auto">
              <a:xfrm>
                <a:off x="3721" y="3048"/>
                <a:ext cx="317" cy="31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>
                <a:noFill/>
              </a:ln>
              <a:effectLst/>
            </p:spPr>
            <p:txBody>
              <a:bodyPr lIns="10800" tIns="28800" rIns="0" bIns="10800"/>
              <a:lstStyle/>
              <a:p>
                <a:pPr>
                  <a:defRPr/>
                </a:pPr>
                <a:endParaRPr lang="zh-CN" altLang="en-US">
                  <a:solidFill>
                    <a:schemeClr val="bg1"/>
                  </a:solidFill>
                  <a:ea typeface="宋体" pitchFamily="2" charset="-122"/>
                </a:endParaRPr>
              </a:p>
            </p:txBody>
          </p:sp>
          <p:sp>
            <p:nvSpPr>
              <p:cNvPr id="65" name="Text Box 204"/>
              <p:cNvSpPr txBox="1">
                <a:spLocks noChangeArrowheads="1"/>
              </p:cNvSpPr>
              <p:nvPr/>
            </p:nvSpPr>
            <p:spPr bwMode="auto">
              <a:xfrm>
                <a:off x="3763" y="3017"/>
                <a:ext cx="292" cy="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18000" rIns="0" bIns="1080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just"/>
                <a:r>
                  <a:rPr lang="en-US" altLang="zh-CN" sz="2800" b="1" i="1">
                    <a:solidFill>
                      <a:schemeClr val="bg1"/>
                    </a:solidFill>
                    <a:latin typeface="Times New Roman" pitchFamily="18" charset="0"/>
                  </a:rPr>
                  <a:t>C</a:t>
                </a:r>
                <a:r>
                  <a:rPr lang="en-US" altLang="zh-CN" sz="2800" b="1" baseline="-25000">
                    <a:solidFill>
                      <a:schemeClr val="bg1"/>
                    </a:solidFill>
                    <a:latin typeface="Times New Roman" pitchFamily="18" charset="0"/>
                  </a:rPr>
                  <a:t>5</a:t>
                </a:r>
              </a:p>
            </p:txBody>
          </p:sp>
        </p:grpSp>
        <p:sp>
          <p:nvSpPr>
            <p:cNvPr id="62" name="Oval 205"/>
            <p:cNvSpPr>
              <a:spLocks noChangeArrowheads="1"/>
            </p:cNvSpPr>
            <p:nvPr/>
          </p:nvSpPr>
          <p:spPr bwMode="auto">
            <a:xfrm>
              <a:off x="5426" y="2310"/>
              <a:ext cx="317" cy="309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>
              <a:noFill/>
            </a:ln>
            <a:effectLst/>
          </p:spPr>
          <p:txBody>
            <a:bodyPr lIns="10800" tIns="28800" rIns="0" bIns="10800"/>
            <a:lstStyle/>
            <a:p>
              <a:pPr>
                <a:defRPr/>
              </a:pPr>
              <a:endParaRPr lang="zh-CN" altLang="en-US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63" name="Text Box 206"/>
            <p:cNvSpPr txBox="1">
              <a:spLocks noChangeArrowheads="1"/>
            </p:cNvSpPr>
            <p:nvPr/>
          </p:nvSpPr>
          <p:spPr bwMode="auto">
            <a:xfrm>
              <a:off x="5468" y="2300"/>
              <a:ext cx="29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8000" rIns="0" bIns="10800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just"/>
              <a:r>
                <a:rPr lang="en-US" altLang="zh-CN" sz="2800" b="1" i="1">
                  <a:solidFill>
                    <a:schemeClr val="bg1"/>
                  </a:solidFill>
                  <a:latin typeface="Times New Roman" pitchFamily="18" charset="0"/>
                </a:rPr>
                <a:t>C</a:t>
              </a:r>
              <a:r>
                <a:rPr lang="en-US" altLang="zh-CN" sz="2800" b="1" baseline="-25000">
                  <a:solidFill>
                    <a:schemeClr val="bg1"/>
                  </a:solidFill>
                  <a:latin typeface="Times New Roman" pitchFamily="18" charset="0"/>
                </a:rPr>
                <a:t>7</a:t>
              </a:r>
            </a:p>
          </p:txBody>
        </p:sp>
      </p:grp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93B6A5-6477-0DF6-F886-A13AC963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C10332-5F98-4DDB-4929-0B752757B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354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5: Metro 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000" y="1028587"/>
            <a:ext cx="8280000" cy="485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椭圆 2"/>
          <p:cNvSpPr/>
          <p:nvPr/>
        </p:nvSpPr>
        <p:spPr>
          <a:xfrm>
            <a:off x="4877103" y="2942753"/>
            <a:ext cx="805851" cy="27901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862395" y="4208531"/>
            <a:ext cx="880096" cy="2011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A989543-0E8D-405B-B9FB-2A034F41F601}"/>
              </a:ext>
            </a:extLst>
          </p:cNvPr>
          <p:cNvGrpSpPr/>
          <p:nvPr/>
        </p:nvGrpSpPr>
        <p:grpSpPr>
          <a:xfrm>
            <a:off x="5682954" y="3221764"/>
            <a:ext cx="1308328" cy="1016217"/>
            <a:chOff x="5682954" y="3221764"/>
            <a:chExt cx="1308328" cy="1016217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5A3EDF5-B29C-49C9-8350-7527FAF0A6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2954" y="3221764"/>
              <a:ext cx="0" cy="794759"/>
            </a:xfrm>
            <a:prstGeom prst="line">
              <a:avLst/>
            </a:prstGeom>
            <a:ln w="635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F24C510-145C-4AEE-9825-2A3EB024D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2954" y="4016524"/>
              <a:ext cx="1290414" cy="10863"/>
            </a:xfrm>
            <a:prstGeom prst="line">
              <a:avLst/>
            </a:prstGeom>
            <a:ln w="635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D8E54EC-254D-4A60-A563-183D2C4CD862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6973368" y="4006555"/>
              <a:ext cx="17914" cy="231426"/>
            </a:xfrm>
            <a:prstGeom prst="line">
              <a:avLst/>
            </a:prstGeom>
            <a:ln w="635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21E39CB-0216-45DE-B2AD-9F863D21B10E}"/>
              </a:ext>
            </a:extLst>
          </p:cNvPr>
          <p:cNvGrpSpPr/>
          <p:nvPr/>
        </p:nvGrpSpPr>
        <p:grpSpPr>
          <a:xfrm>
            <a:off x="4731222" y="3221764"/>
            <a:ext cx="2277152" cy="1016217"/>
            <a:chOff x="4731222" y="3221764"/>
            <a:chExt cx="2277152" cy="1016217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36F2DDE5-B03E-4863-AEF4-DD601E31D7A8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6982326" y="3537961"/>
              <a:ext cx="8956" cy="70002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388BDCA-83E5-4B8E-89D2-498A2427BE65}"/>
                </a:ext>
              </a:extLst>
            </p:cNvPr>
            <p:cNvCxnSpPr>
              <a:cxnSpLocks/>
            </p:cNvCxnSpPr>
            <p:nvPr/>
          </p:nvCxnSpPr>
          <p:spPr>
            <a:xfrm>
              <a:off x="4785645" y="3523922"/>
              <a:ext cx="2222729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531191D-75DC-4EDB-81D4-669C078C9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6688" y="3221764"/>
              <a:ext cx="0" cy="3161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2598C05-5BFA-493F-B0BF-1E0C7459B907}"/>
                </a:ext>
              </a:extLst>
            </p:cNvPr>
            <p:cNvCxnSpPr>
              <a:cxnSpLocks/>
            </p:cNvCxnSpPr>
            <p:nvPr/>
          </p:nvCxnSpPr>
          <p:spPr>
            <a:xfrm>
              <a:off x="4731222" y="3221764"/>
              <a:ext cx="303157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6375BB9-09D0-4D97-9472-7E9E1BBA0871}"/>
              </a:ext>
            </a:extLst>
          </p:cNvPr>
          <p:cNvGrpSpPr/>
          <p:nvPr/>
        </p:nvGrpSpPr>
        <p:grpSpPr>
          <a:xfrm>
            <a:off x="3547892" y="3161942"/>
            <a:ext cx="3393061" cy="1046589"/>
            <a:chOff x="3547892" y="3161942"/>
            <a:chExt cx="3393061" cy="1046589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C4EA46C-289A-4926-84A1-2D611A643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7732" y="3161942"/>
              <a:ext cx="8958" cy="882537"/>
            </a:xfrm>
            <a:prstGeom prst="line">
              <a:avLst/>
            </a:prstGeom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624E0EE7-3D8D-4F97-BA72-C4C0E443CB6D}"/>
                </a:ext>
              </a:extLst>
            </p:cNvPr>
            <p:cNvCxnSpPr>
              <a:cxnSpLocks/>
            </p:cNvCxnSpPr>
            <p:nvPr/>
          </p:nvCxnSpPr>
          <p:spPr>
            <a:xfrm>
              <a:off x="3556438" y="4068694"/>
              <a:ext cx="3384515" cy="0"/>
            </a:xfrm>
            <a:prstGeom prst="line">
              <a:avLst/>
            </a:prstGeom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B21C58BE-41B0-4894-8F76-FE81005BC2FB}"/>
                </a:ext>
              </a:extLst>
            </p:cNvPr>
            <p:cNvCxnSpPr>
              <a:cxnSpLocks/>
            </p:cNvCxnSpPr>
            <p:nvPr/>
          </p:nvCxnSpPr>
          <p:spPr>
            <a:xfrm>
              <a:off x="3547892" y="3161942"/>
              <a:ext cx="1486487" cy="0"/>
            </a:xfrm>
            <a:prstGeom prst="line">
              <a:avLst/>
            </a:prstGeom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0924A484-6F3A-4053-B168-65B60D7FA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0953" y="4060271"/>
              <a:ext cx="0" cy="148260"/>
            </a:xfrm>
            <a:prstGeom prst="line">
              <a:avLst/>
            </a:prstGeom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6E0478-F7CC-8A8E-BACC-BDD5415A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60D6D2-869A-D56D-7EFA-4E88E49ED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522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20715</TotalTime>
  <Words>2508</Words>
  <Application>Microsoft Office PowerPoint</Application>
  <PresentationFormat>全屏显示(4:3)</PresentationFormat>
  <Paragraphs>384</Paragraphs>
  <Slides>44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7" baseType="lpstr">
      <vt:lpstr>宋体</vt:lpstr>
      <vt:lpstr>微软雅黑</vt:lpstr>
      <vt:lpstr>Arial</vt:lpstr>
      <vt:lpstr>Calibri</vt:lpstr>
      <vt:lpstr>Calibri Light</vt:lpstr>
      <vt:lpstr>Cambria Math</vt:lpstr>
      <vt:lpstr>Garamond</vt:lpstr>
      <vt:lpstr>Tahoma</vt:lpstr>
      <vt:lpstr>Times New Roman</vt:lpstr>
      <vt:lpstr>Wingdings</vt:lpstr>
      <vt:lpstr>Office 主题</vt:lpstr>
      <vt:lpstr>公式</vt:lpstr>
      <vt:lpstr>Clip</vt:lpstr>
      <vt:lpstr>Introduction</vt:lpstr>
      <vt:lpstr>Before Study Data Structure? </vt:lpstr>
      <vt:lpstr>A Simple Case</vt:lpstr>
      <vt:lpstr>Why to Study Data Structure? </vt:lpstr>
      <vt:lpstr>Case 1: Document Editing </vt:lpstr>
      <vt:lpstr>Case 2: Table </vt:lpstr>
      <vt:lpstr>Case 3: Tree--Eight-Queens Puzzle</vt:lpstr>
      <vt:lpstr>Case 4: Graph</vt:lpstr>
      <vt:lpstr>Case 5: Metro </vt:lpstr>
      <vt:lpstr>Case 6: Search Engine</vt:lpstr>
      <vt:lpstr>The issues for solving problem</vt:lpstr>
      <vt:lpstr>The issues for solving problem</vt:lpstr>
      <vt:lpstr>Definitions/Terms</vt:lpstr>
      <vt:lpstr>Definitions/Terms</vt:lpstr>
      <vt:lpstr>Definitions/Terms</vt:lpstr>
      <vt:lpstr>Definitions/Terms：数据结构</vt:lpstr>
      <vt:lpstr>Finding</vt:lpstr>
      <vt:lpstr>算法的概念 </vt:lpstr>
      <vt:lpstr>Logical Structure vs Physical Structure </vt:lpstr>
      <vt:lpstr>Logical Structure </vt:lpstr>
      <vt:lpstr>Types of logical structure</vt:lpstr>
      <vt:lpstr>Logical Structure vs Physical Structure </vt:lpstr>
      <vt:lpstr>Physical structure</vt:lpstr>
      <vt:lpstr>Two types of physical structure</vt:lpstr>
      <vt:lpstr>Two types of physical structure</vt:lpstr>
      <vt:lpstr>Physical structure</vt:lpstr>
      <vt:lpstr>Logical Structure vs Physical Structure </vt:lpstr>
      <vt:lpstr>数据的运算</vt:lpstr>
      <vt:lpstr>Definition of ADT</vt:lpstr>
      <vt:lpstr>Definition of ADT</vt:lpstr>
      <vt:lpstr>Case: Big integer</vt:lpstr>
      <vt:lpstr>Case: Triple</vt:lpstr>
      <vt:lpstr>C++ Classes</vt:lpstr>
      <vt:lpstr>A case：逐步求精的设计过程</vt:lpstr>
      <vt:lpstr>A case：逐步求精的设计过程</vt:lpstr>
      <vt:lpstr>A case：逐步求精的设计过程</vt:lpstr>
      <vt:lpstr>A case：逐步求精的设计过程</vt:lpstr>
      <vt:lpstr>A case：逐步求精的设计过程</vt:lpstr>
      <vt:lpstr>A case：逐步求精的设计过程</vt:lpstr>
      <vt:lpstr>A case：逐步求精的设计过程</vt:lpstr>
      <vt:lpstr>A case：逐步求精的设计过程</vt:lpstr>
      <vt:lpstr>A case：逐步求精的设计过程</vt:lpstr>
      <vt:lpstr>Summary</vt:lpstr>
      <vt:lpstr>Summary</vt:lpstr>
    </vt:vector>
  </TitlesOfParts>
  <Company>SYSU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Suzhuo</dc:creator>
  <cp:lastModifiedBy>h w</cp:lastModifiedBy>
  <cp:revision>704</cp:revision>
  <cp:lastPrinted>2022-08-29T15:10:54Z</cp:lastPrinted>
  <dcterms:created xsi:type="dcterms:W3CDTF">2014-02-24T09:24:21Z</dcterms:created>
  <dcterms:modified xsi:type="dcterms:W3CDTF">2023-08-30T09:33:56Z</dcterms:modified>
</cp:coreProperties>
</file>